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3.xml" ContentType="application/vnd.openxmlformats-officedocument.presentationml.notesSlide+xml"/>
  <Override PartName="/ppt/comments/comment3.xml" ContentType="application/vnd.openxmlformats-officedocument.presentationml.comments+xml"/>
  <Override PartName="/ppt/notesSlides/notesSlide4.xml" ContentType="application/vnd.openxmlformats-officedocument.presentationml.notesSlide+xml"/>
  <Override PartName="/ppt/comments/comment4.xml" ContentType="application/vnd.openxmlformats-officedocument.presentationml.comments+xml"/>
  <Override PartName="/ppt/notesSlides/notesSlide5.xml" ContentType="application/vnd.openxmlformats-officedocument.presentationml.notesSlide+xml"/>
  <Override PartName="/ppt/comments/comment5.xml" ContentType="application/vnd.openxmlformats-officedocument.presentationml.comments+xml"/>
  <Override PartName="/ppt/notesSlides/notesSlide6.xml" ContentType="application/vnd.openxmlformats-officedocument.presentationml.notesSlide+xml"/>
  <Override PartName="/ppt/comments/comment6.xml" ContentType="application/vnd.openxmlformats-officedocument.presentationml.comments+xml"/>
  <Override PartName="/ppt/comments/comment7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1"/>
    <p:sldMasterId id="2147483657" r:id="rId2"/>
    <p:sldMasterId id="2147483661" r:id="rId3"/>
  </p:sldMasterIdLst>
  <p:notesMasterIdLst>
    <p:notesMasterId r:id="rId12"/>
  </p:notesMasterIdLst>
  <p:handoutMasterIdLst>
    <p:handoutMasterId r:id="rId13"/>
  </p:handoutMasterIdLst>
  <p:sldIdLst>
    <p:sldId id="276" r:id="rId4"/>
    <p:sldId id="495" r:id="rId5"/>
    <p:sldId id="503" r:id="rId6"/>
    <p:sldId id="502" r:id="rId7"/>
    <p:sldId id="499" r:id="rId8"/>
    <p:sldId id="504" r:id="rId9"/>
    <p:sldId id="497" r:id="rId10"/>
    <p:sldId id="346" r:id="rId11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han, Anton" initials="KA" lastIdx="9" clrIdx="0">
    <p:extLst>
      <p:ext uri="{19B8F6BF-5375-455C-9EA6-DF929625EA0E}">
        <p15:presenceInfo xmlns:p15="http://schemas.microsoft.com/office/powerpoint/2012/main" userId="S-1-5-21-3296183432-3751198863-3239894701-222509" providerId="AD"/>
      </p:ext>
    </p:extLst>
  </p:cmAuthor>
  <p:cmAuthor id="2" name="Tsaregorodtseva, Tatyana" initials="TT" lastIdx="1" clrIdx="1">
    <p:extLst>
      <p:ext uri="{19B8F6BF-5375-455C-9EA6-DF929625EA0E}">
        <p15:presenceInfo xmlns:p15="http://schemas.microsoft.com/office/powerpoint/2012/main" userId="S-1-5-21-3296183432-3751198863-3239894701-211106" providerId="AD"/>
      </p:ext>
    </p:extLst>
  </p:cmAuthor>
  <p:cmAuthor id="3" name="Krylova, Tatyana" initials="KT" lastIdx="9" clrIdx="2">
    <p:extLst>
      <p:ext uri="{19B8F6BF-5375-455C-9EA6-DF929625EA0E}">
        <p15:presenceInfo xmlns:p15="http://schemas.microsoft.com/office/powerpoint/2012/main" userId="S-1-5-21-3296183432-3751198863-3239894701-249349" providerId="AD"/>
      </p:ext>
    </p:extLst>
  </p:cmAuthor>
  <p:cmAuthor id="4" name="Schekalyova, Mariya" initials="SM" lastIdx="15" clrIdx="3">
    <p:extLst>
      <p:ext uri="{19B8F6BF-5375-455C-9EA6-DF929625EA0E}">
        <p15:presenceInfo xmlns:p15="http://schemas.microsoft.com/office/powerpoint/2012/main" userId="S-1-5-21-3296183432-3751198863-3239894701-249818" providerId="AD"/>
      </p:ext>
    </p:extLst>
  </p:cmAuthor>
  <p:cmAuthor id="5" name="Topolskii, Konstantin" initials="TK" lastIdx="6" clrIdx="4">
    <p:extLst>
      <p:ext uri="{19B8F6BF-5375-455C-9EA6-DF929625EA0E}">
        <p15:presenceInfo xmlns:p15="http://schemas.microsoft.com/office/powerpoint/2012/main" userId="S-1-5-21-3296183432-3751198863-3239894701-228232" providerId="AD"/>
      </p:ext>
    </p:extLst>
  </p:cmAuthor>
  <p:cmAuthor id="6" name="Kuvakina, Tatyana" initials="KT" lastIdx="5" clrIdx="5">
    <p:extLst>
      <p:ext uri="{19B8F6BF-5375-455C-9EA6-DF929625EA0E}">
        <p15:presenceInfo xmlns:p15="http://schemas.microsoft.com/office/powerpoint/2012/main" userId="S-1-5-21-3296183432-3751198863-3239894701-24323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967E"/>
    <a:srgbClr val="FCFBFA"/>
    <a:srgbClr val="9AAFBA"/>
    <a:srgbClr val="F4F1EF"/>
    <a:srgbClr val="B19E98"/>
    <a:srgbClr val="E2DCD5"/>
    <a:srgbClr val="FBF8F7"/>
    <a:srgbClr val="D3C8BB"/>
    <a:srgbClr val="E8E2DC"/>
    <a:srgbClr val="FBF9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58" autoAdjust="0"/>
    <p:restoredTop sz="90983" autoAdjust="0"/>
  </p:normalViewPr>
  <p:slideViewPr>
    <p:cSldViewPr snapToGrid="0" showGuides="1">
      <p:cViewPr varScale="1">
        <p:scale>
          <a:sx n="114" d="100"/>
          <a:sy n="114" d="100"/>
        </p:scale>
        <p:origin x="31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6" d="100"/>
          <a:sy n="66" d="100"/>
        </p:scale>
        <p:origin x="313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3" dt="2025-03-31T11:09:30.966" idx="1">
    <p:pos x="5772" y="2788"/>
    <p:text>поправила "быть"</p:text>
    <p:extLst mod="1">
      <p:ext uri="{C676402C-5697-4E1C-873F-D02D1690AC5C}">
        <p15:threadingInfo xmlns:p15="http://schemas.microsoft.com/office/powerpoint/2012/main" timeZoneBias="-180"/>
      </p:ext>
    </p:extLst>
  </p:cm>
  <p:cm authorId="4" dt="2025-04-01T10:37:33.283" idx="1">
    <p:pos x="5772" y="2884"/>
    <p:text>+</p:text>
    <p:extLst>
      <p:ext uri="{C676402C-5697-4E1C-873F-D02D1690AC5C}">
        <p15:threadingInfo xmlns:p15="http://schemas.microsoft.com/office/powerpoint/2012/main" timeZoneBias="-180">
          <p15:parentCm authorId="3" idx="1"/>
        </p15:threadingInfo>
      </p:ext>
    </p:extLst>
  </p:cm>
  <p:cm authorId="1" dt="2025-03-31T16:05:47.825" idx="5">
    <p:pos x="2858" y="3092"/>
    <p:text>уточнить доступность сделок в долларах и евро</p:text>
    <p:extLst mod="1">
      <p:ext uri="{C676402C-5697-4E1C-873F-D02D1690AC5C}">
        <p15:threadingInfo xmlns:p15="http://schemas.microsoft.com/office/powerpoint/2012/main" timeZoneBias="-180"/>
      </p:ext>
    </p:extLst>
  </p:cm>
  <p:cm authorId="5" dt="2025-04-01T11:03:32.567" idx="1">
    <p:pos x="2858" y="3188"/>
    <p:text>Фьючерсы на доллар и евро доступны, просто котировки привязаны теперь к курсу ЦБ, восстребованность в них остается, даже больше, чем в юанях</p:text>
    <p:extLst>
      <p:ext uri="{C676402C-5697-4E1C-873F-D02D1690AC5C}">
        <p15:threadingInfo xmlns:p15="http://schemas.microsoft.com/office/powerpoint/2012/main" timeZoneBias="-180">
          <p15:parentCm authorId="1" idx="5"/>
        </p15:threadingInfo>
      </p:ext>
    </p:extLst>
  </p:cm>
  <p:cm authorId="4" dt="2025-04-01T11:23:12.392" idx="7">
    <p:pos x="2858" y="3284"/>
    <p:text>+ коммент от Токарева - Здесь речь про хеджирование производными инструментами, оно доступно, проблем нет</p:text>
    <p:extLst>
      <p:ext uri="{C676402C-5697-4E1C-873F-D02D1690AC5C}">
        <p15:threadingInfo xmlns:p15="http://schemas.microsoft.com/office/powerpoint/2012/main" timeZoneBias="-180">
          <p15:parentCm authorId="1" idx="5"/>
        </p15:threadingInfo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03-31T16:08:12.811" idx="6">
    <p:pos x="2911" y="2923"/>
    <p:text>подтверидиться с Токаревым Ю. по поводу 20% ГО. С 1 апреля меняются требования по ГО по  срочным/непокрытым сделкам.</p:text>
    <p:extLst>
      <p:ext uri="{C676402C-5697-4E1C-873F-D02D1690AC5C}">
        <p15:threadingInfo xmlns:p15="http://schemas.microsoft.com/office/powerpoint/2012/main" timeZoneBias="-180"/>
      </p:ext>
    </p:extLst>
  </p:cm>
  <p:cm authorId="5" dt="2025-04-01T11:05:57.928" idx="2">
    <p:pos x="2911" y="3019"/>
    <p:text>По открытию коротких позиций в юане дисконт 16,5%, тут указано 20% с запасом. По фьючерсам ГО в юанях около 10%, но рекомендуем 20% на волатильность, поэтому там формулировка не минимум, а "может потребоваться"</p:text>
    <p:extLst>
      <p:ext uri="{C676402C-5697-4E1C-873F-D02D1690AC5C}">
        <p15:threadingInfo xmlns:p15="http://schemas.microsoft.com/office/powerpoint/2012/main" timeZoneBias="-180">
          <p15:parentCm authorId="1" idx="6"/>
        </p15:threadingInfo>
      </p:ext>
    </p:extLst>
  </p:cm>
  <p:cm authorId="4" dt="2025-04-01T11:24:01.359" idx="8">
    <p:pos x="2911" y="3115"/>
    <p:text>+ коммент от Токарева - 20% корректно, у нас на валютный рынок 6681-У никак не повлияло и по срочке для КОУР по фьючерсам обеспечение не выросло</p:text>
    <p:extLst>
      <p:ext uri="{C676402C-5697-4E1C-873F-D02D1690AC5C}">
        <p15:threadingInfo xmlns:p15="http://schemas.microsoft.com/office/powerpoint/2012/main" timeZoneBias="-180">
          <p15:parentCm authorId="1" idx="6"/>
        </p15:threadingInfo>
      </p:ext>
    </p:extLst>
  </p:cm>
  <p:cm authorId="6" dt="2025-04-09T17:49:53.234" idx="1">
    <p:pos x="4281" y="3801"/>
    <p:text>Третью сноску прошу изложить вот так, только согласуйте, плз, с коллегами от бизнеса. Под понятием "ставка по кредиту" понимаются расходы клиента, сзязанные с заключением сделок с неполным покрытием по покупке юаней, а именно: вознаграждение Банка за заключение сделок СВОП по переносу позиций. Размер вознаграждения указан в соответствии с тарифами Банка Синара на 25.03.2025 ,</p:text>
    <p:extLst>
      <p:ext uri="{C676402C-5697-4E1C-873F-D02D1690AC5C}">
        <p15:threadingInfo xmlns:p15="http://schemas.microsoft.com/office/powerpoint/2012/main" timeZoneBias="-180"/>
      </p:ext>
    </p:extLst>
  </p:cm>
  <p:cm authorId="5" dt="2025-04-10T11:00:23.547" idx="5">
    <p:pos x="4281" y="3897"/>
    <p:text>Мне кажется "с неполным покрытием по продаже юаней" правильно писать, мы же открываем короткую позицию в юанях</p:text>
    <p:extLst>
      <p:ext uri="{C676402C-5697-4E1C-873F-D02D1690AC5C}">
        <p15:threadingInfo xmlns:p15="http://schemas.microsoft.com/office/powerpoint/2012/main" timeZoneBias="-180">
          <p15:parentCm authorId="6" idx="1"/>
        </p15:threadingInfo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3" dt="2025-03-31T11:23:04.224" idx="2">
    <p:pos x="576" y="558"/>
    <p:text>добавить слово "пример" в заголовок</p:text>
    <p:extLst>
      <p:ext uri="{C676402C-5697-4E1C-873F-D02D1690AC5C}">
        <p15:threadingInfo xmlns:p15="http://schemas.microsoft.com/office/powerpoint/2012/main" timeZoneBias="-180"/>
      </p:ext>
    </p:extLst>
  </p:cm>
  <p:cm authorId="4" dt="2025-04-01T10:37:57.835" idx="2">
    <p:pos x="576" y="654"/>
    <p:text>+</p:text>
    <p:extLst>
      <p:ext uri="{C676402C-5697-4E1C-873F-D02D1690AC5C}">
        <p15:threadingInfo xmlns:p15="http://schemas.microsoft.com/office/powerpoint/2012/main" timeZoneBias="-180">
          <p15:parentCm authorId="3" idx="2"/>
        </p15:threadingInfo>
      </p:ext>
    </p:extLst>
  </p:cm>
  <p:cm authorId="3" dt="2025-03-31T11:25:34.163" idx="3">
    <p:pos x="5613" y="1397"/>
    <p:text>поправить "плата ЗА остаток"</p:text>
    <p:extLst mod="1">
      <p:ext uri="{C676402C-5697-4E1C-873F-D02D1690AC5C}">
        <p15:threadingInfo xmlns:p15="http://schemas.microsoft.com/office/powerpoint/2012/main" timeZoneBias="-180"/>
      </p:ext>
    </p:extLst>
  </p:cm>
  <p:cm authorId="4" dt="2025-04-01T10:38:09.044" idx="3">
    <p:pos x="5613" y="1493"/>
    <p:text>+</p:text>
    <p:extLst>
      <p:ext uri="{C676402C-5697-4E1C-873F-D02D1690AC5C}">
        <p15:threadingInfo xmlns:p15="http://schemas.microsoft.com/office/powerpoint/2012/main" timeZoneBias="-180">
          <p15:parentCm authorId="3" idx="3"/>
        </p15:threadingInfo>
      </p:ext>
    </p:extLst>
  </p:cm>
  <p:cm authorId="3" dt="2025-03-31T11:27:50.422" idx="4">
    <p:pos x="10" y="10"/>
    <p:text>добавить сноски</p:text>
    <p:extLst>
      <p:ext uri="{C676402C-5697-4E1C-873F-D02D1690AC5C}">
        <p15:threadingInfo xmlns:p15="http://schemas.microsoft.com/office/powerpoint/2012/main" timeZoneBias="-180"/>
      </p:ext>
    </p:extLst>
  </p:cm>
  <p:cm authorId="4" dt="2025-04-01T15:39:49.101" idx="12">
    <p:pos x="10" y="106"/>
    <p:text>+</p:text>
    <p:extLst>
      <p:ext uri="{C676402C-5697-4E1C-873F-D02D1690AC5C}">
        <p15:threadingInfo xmlns:p15="http://schemas.microsoft.com/office/powerpoint/2012/main" timeZoneBias="-180">
          <p15:parentCm authorId="3" idx="4"/>
        </p15:threadingInfo>
      </p:ext>
    </p:extLst>
  </p:cm>
  <p:cm authorId="6" dt="2025-04-09T18:09:56.399" idx="2">
    <p:pos x="1552" y="3867"/>
    <p:text>поправьте, плз, на Инвестбанк Синара</p:text>
    <p:extLst>
      <p:ext uri="{C676402C-5697-4E1C-873F-D02D1690AC5C}">
        <p15:threadingInfo xmlns:p15="http://schemas.microsoft.com/office/powerpoint/2012/main" timeZoneBias="-180"/>
      </p:ext>
    </p:extLst>
  </p:cm>
  <p:cm authorId="4" dt="2025-04-10T10:14:46.684" idx="14">
    <p:pos x="1552" y="3963"/>
    <p:text>+</p:text>
    <p:extLst>
      <p:ext uri="{C676402C-5697-4E1C-873F-D02D1690AC5C}">
        <p15:threadingInfo xmlns:p15="http://schemas.microsoft.com/office/powerpoint/2012/main" timeZoneBias="-180">
          <p15:parentCm authorId="6" idx="2"/>
        </p15:threadingInfo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3" dt="2025-03-31T11:29:20.738" idx="5">
    <p:pos x="2886" y="3787"/>
    <p:text>"плата ЗА остаток"</p:text>
    <p:extLst mod="1">
      <p:ext uri="{C676402C-5697-4E1C-873F-D02D1690AC5C}">
        <p15:threadingInfo xmlns:p15="http://schemas.microsoft.com/office/powerpoint/2012/main" timeZoneBias="-180"/>
      </p:ext>
    </p:extLst>
  </p:cm>
  <p:cm authorId="4" dt="2025-04-01T10:38:29.827" idx="4">
    <p:pos x="2886" y="3883"/>
    <p:text>+</p:text>
    <p:extLst>
      <p:ext uri="{C676402C-5697-4E1C-873F-D02D1690AC5C}">
        <p15:threadingInfo xmlns:p15="http://schemas.microsoft.com/office/powerpoint/2012/main" timeZoneBias="-180">
          <p15:parentCm authorId="3" idx="5"/>
        </p15:threadingInfo>
      </p:ext>
    </p:extLst>
  </p:cm>
  <p:cm authorId="1" dt="2025-03-31T16:11:02.783" idx="7">
    <p:pos x="827" y="2770"/>
    <p:text>уточнить у Токарева Ю.</p:text>
    <p:extLst>
      <p:ext uri="{C676402C-5697-4E1C-873F-D02D1690AC5C}">
        <p15:threadingInfo xmlns:p15="http://schemas.microsoft.com/office/powerpoint/2012/main" timeZoneBias="-180"/>
      </p:ext>
    </p:extLst>
  </p:cm>
  <p:cm authorId="5" dt="2025-04-01T11:10:38.649" idx="3">
    <p:pos x="827" y="2866"/>
    <p:text>Длинные позиции по юаням сейчас нельзя открывать, но тут в них и выгоды нет, когда можно было это делать. Так что можем убрать этот пункт и тогда в таблице на следующем слайде из расчетов тоже убрать. В хеджировании через фьючерсы, тоже указано рекомендованное ГО, оно выше, чем биржевое</p:text>
    <p:extLst>
      <p:ext uri="{C676402C-5697-4E1C-873F-D02D1690AC5C}">
        <p15:threadingInfo xmlns:p15="http://schemas.microsoft.com/office/powerpoint/2012/main" timeZoneBias="-180">
          <p15:parentCm authorId="1" idx="7"/>
        </p15:threadingInfo>
      </p:ext>
    </p:extLst>
  </p:cm>
  <p:cm authorId="6" dt="2025-04-09T18:11:28.671" idx="3">
    <p:pos x="3204" y="3991"/>
    <p:text>про июнь 2025 верно указано? почему мы утверждаем, что разместить можно только, воспользовавшись нашей услугой "Плата за остаток" и не говорим об иных вариантах размещения?</p:text>
    <p:extLst mod="1">
      <p:ext uri="{C676402C-5697-4E1C-873F-D02D1690AC5C}">
        <p15:threadingInfo xmlns:p15="http://schemas.microsoft.com/office/powerpoint/2012/main" timeZoneBias="-180"/>
      </p:ext>
    </p:extLst>
  </p:cm>
  <p:cm authorId="5" dt="2025-04-10T11:04:01.898" idx="6">
    <p:pos x="3204" y="4087"/>
    <p:text>правильнее в 1 квартале 2025 года. Ну тут обычно идет сравнение с денежным рынком, так как он обладает самой высокой ликвидностью. Депозитные ставки не учитываем и не знаем конкретные уровни и сроки</p:text>
    <p:extLst mod="1">
      <p:ext uri="{C676402C-5697-4E1C-873F-D02D1690AC5C}">
        <p15:threadingInfo xmlns:p15="http://schemas.microsoft.com/office/powerpoint/2012/main" timeZoneBias="-180">
          <p15:parentCm authorId="6" idx="3"/>
        </p15:threadingInfo>
      </p:ext>
    </p:extLst>
  </p:cm>
  <p:cm authorId="6" dt="2025-04-10T16:25:11.888" idx="5">
    <p:pos x="3204" y="4183"/>
    <p:text>тогда предлагаю указать, что речь о доходности только в рамках брок обслуживания, чтобы было понимание, что мы депозиты здесь не учитываем, дополнила формулировку (голубая заливка). плюс дополнила сноску (голубая заливка)</p:text>
    <p:extLst>
      <p:ext uri="{C676402C-5697-4E1C-873F-D02D1690AC5C}">
        <p15:threadingInfo xmlns:p15="http://schemas.microsoft.com/office/powerpoint/2012/main" timeZoneBias="-180">
          <p15:parentCm authorId="6" idx="3"/>
        </p15:threadingInfo>
      </p:ext>
    </p:extLs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3" dt="2025-03-31T11:31:02.257" idx="6">
    <p:pos x="391" y="360"/>
    <p:text>добавить слово "пример" в заголовок</p:text>
    <p:extLst mod="1">
      <p:ext uri="{C676402C-5697-4E1C-873F-D02D1690AC5C}">
        <p15:threadingInfo xmlns:p15="http://schemas.microsoft.com/office/powerpoint/2012/main" timeZoneBias="-180"/>
      </p:ext>
    </p:extLst>
  </p:cm>
  <p:cm authorId="4" dt="2025-04-01T10:38:45.867" idx="5">
    <p:pos x="391" y="456"/>
    <p:text>+</p:text>
    <p:extLst>
      <p:ext uri="{C676402C-5697-4E1C-873F-D02D1690AC5C}">
        <p15:threadingInfo xmlns:p15="http://schemas.microsoft.com/office/powerpoint/2012/main" timeZoneBias="-180">
          <p15:parentCm authorId="3" idx="6"/>
        </p15:threadingInfo>
      </p:ext>
    </p:extLst>
  </p:cm>
  <p:cm authorId="3" dt="2025-03-31T11:32:42.860" idx="7">
    <p:pos x="5570" y="1476"/>
    <p:text>ЗА остаток</p:text>
    <p:extLst mod="1">
      <p:ext uri="{C676402C-5697-4E1C-873F-D02D1690AC5C}">
        <p15:threadingInfo xmlns:p15="http://schemas.microsoft.com/office/powerpoint/2012/main" timeZoneBias="-180"/>
      </p:ext>
    </p:extLst>
  </p:cm>
  <p:cm authorId="4" dt="2025-04-01T10:38:59.036" idx="6">
    <p:pos x="5570" y="1572"/>
    <p:text>+</p:text>
    <p:extLst>
      <p:ext uri="{C676402C-5697-4E1C-873F-D02D1690AC5C}">
        <p15:threadingInfo xmlns:p15="http://schemas.microsoft.com/office/powerpoint/2012/main" timeZoneBias="-180">
          <p15:parentCm authorId="3" idx="7"/>
        </p15:threadingInfo>
      </p:ext>
    </p:extLst>
  </p:cm>
  <p:cm authorId="3" dt="2025-03-31T11:34:10.406" idx="8">
    <p:pos x="1161" y="4157"/>
    <p:text>добавить сноски</p:text>
    <p:extLst mod="1">
      <p:ext uri="{C676402C-5697-4E1C-873F-D02D1690AC5C}">
        <p15:threadingInfo xmlns:p15="http://schemas.microsoft.com/office/powerpoint/2012/main" timeZoneBias="-180"/>
      </p:ext>
    </p:extLst>
  </p:cm>
  <p:cm authorId="4" dt="2025-04-01T11:54:02.287" idx="10">
    <p:pos x="1161" y="4253"/>
    <p:text>поясните, пжлст, какая сноска нужна?</p:text>
    <p:extLst>
      <p:ext uri="{C676402C-5697-4E1C-873F-D02D1690AC5C}">
        <p15:threadingInfo xmlns:p15="http://schemas.microsoft.com/office/powerpoint/2012/main" timeZoneBias="-180">
          <p15:parentCm authorId="3" idx="8"/>
        </p15:threadingInfo>
      </p:ext>
    </p:extLst>
  </p:cm>
  <p:cm authorId="4" dt="2025-04-01T14:55:04.948" idx="11">
    <p:pos x="1161" y="4349"/>
    <p:text>+</p:text>
    <p:extLst>
      <p:ext uri="{C676402C-5697-4E1C-873F-D02D1690AC5C}">
        <p15:threadingInfo xmlns:p15="http://schemas.microsoft.com/office/powerpoint/2012/main" timeZoneBias="-180">
          <p15:parentCm authorId="3" idx="8"/>
        </p15:threadingInfo>
      </p:ext>
    </p:extLst>
  </p:cm>
  <p:cm authorId="3" dt="2025-03-31T11:42:57.983" idx="9">
    <p:pos x="1944" y="1250"/>
    <p:text>проверить сумму, она не должна совпадасть с примером слайда для экпортеров?</p:text>
    <p:extLst mod="1">
      <p:ext uri="{C676402C-5697-4E1C-873F-D02D1690AC5C}">
        <p15:threadingInfo xmlns:p15="http://schemas.microsoft.com/office/powerpoint/2012/main" timeZoneBias="-180"/>
      </p:ext>
    </p:extLst>
  </p:cm>
  <p:cm authorId="4" dt="2025-04-01T11:53:32.906" idx="9">
    <p:pos x="1944" y="1346"/>
    <p:text>коммент от Топольского - У импортеров и экспортеров прямо противоположные задачи. То есть если курс растет, то экспортер более выгодно продаст валютную выручку, а импортер купит по более плохому курсу, итого экспортер получит +5,8 млн, а импортер наоборот потеряет 5,8 млн руб.</p:text>
    <p:extLst mod="1">
      <p:ext uri="{C676402C-5697-4E1C-873F-D02D1690AC5C}">
        <p15:threadingInfo xmlns:p15="http://schemas.microsoft.com/office/powerpoint/2012/main" timeZoneBias="-180">
          <p15:parentCm authorId="3" idx="9"/>
        </p15:threadingInfo>
      </p:ext>
    </p:extLst>
  </p:cm>
  <p:cm authorId="4" dt="2025-04-01T15:39:57.061" idx="13">
    <p:pos x="1944" y="1442"/>
    <p:text>+</p:text>
    <p:extLst>
      <p:ext uri="{C676402C-5697-4E1C-873F-D02D1690AC5C}">
        <p15:threadingInfo xmlns:p15="http://schemas.microsoft.com/office/powerpoint/2012/main" timeZoneBias="-180">
          <p15:parentCm authorId="3" idx="9"/>
        </p15:threadingInfo>
      </p:ext>
    </p:extLst>
  </p:cm>
  <p:cm authorId="6" dt="2025-04-09T18:15:47.948" idx="4">
    <p:pos x="1567" y="3883"/>
    <p:text>Инвестбанк Синара, поправьте, плз</p:text>
    <p:extLst>
      <p:ext uri="{C676402C-5697-4E1C-873F-D02D1690AC5C}">
        <p15:threadingInfo xmlns:p15="http://schemas.microsoft.com/office/powerpoint/2012/main" timeZoneBias="-180"/>
      </p:ext>
    </p:extLst>
  </p:cm>
  <p:cm authorId="4" dt="2025-04-10T10:16:17.764" idx="15">
    <p:pos x="1567" y="3979"/>
    <p:text>+</p:text>
    <p:extLst>
      <p:ext uri="{C676402C-5697-4E1C-873F-D02D1690AC5C}">
        <p15:threadingInfo xmlns:p15="http://schemas.microsoft.com/office/powerpoint/2012/main" timeZoneBias="-180">
          <p15:parentCm authorId="6" idx="4"/>
        </p15:threadingInfo>
      </p:ext>
    </p:extLs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03-31T16:12:54.805" idx="8">
    <p:pos x="6048" y="2279"/>
    <p:text>обсудить с Токаревым Ю. размер ГО</p:text>
    <p:extLst>
      <p:ext uri="{C676402C-5697-4E1C-873F-D02D1690AC5C}">
        <p15:threadingInfo xmlns:p15="http://schemas.microsoft.com/office/powerpoint/2012/main" timeZoneBias="-180"/>
      </p:ext>
    </p:extLst>
  </p:cm>
  <p:cm authorId="5" dt="2025-04-01T11:11:49.253" idx="4">
    <p:pos x="6048" y="2375"/>
    <p:text>Минимальное ГО около 10%, но мы его специально завышаем.</p:text>
    <p:extLst>
      <p:ext uri="{C676402C-5697-4E1C-873F-D02D1690AC5C}">
        <p15:threadingInfo xmlns:p15="http://schemas.microsoft.com/office/powerpoint/2012/main" timeZoneBias="-180">
          <p15:parentCm authorId="1" idx="8"/>
        </p15:threadingInfo>
      </p:ext>
    </p:extLst>
  </p:cm>
</p:cmLst>
</file>

<file path=ppt/comments/comment7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03-31T16:15:28.994" idx="9">
    <p:pos x="2535" y="2813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EFC177F-683E-42AA-8807-38818934300B}" type="datetimeFigureOut">
              <a:rPr lang="en-US"/>
              <a:pPr>
                <a:defRPr/>
              </a:pPr>
              <a:t>8/13/2025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8532A2D-3CF2-47AE-BEE4-9309BD4141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1488D71-A324-4961-B379-22A1809E2CF5}" type="datetimeFigureOut">
              <a:rPr lang="en-US"/>
              <a:pPr>
                <a:defRPr/>
              </a:pPr>
              <a:t>8/13/2025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1F6AA4F-8412-4B92-9BBA-D52B35F6DE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F6AA4F-8412-4B92-9BBA-D52B35F6DEF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905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F6AA4F-8412-4B92-9BBA-D52B35F6DEF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8371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F6AA4F-8412-4B92-9BBA-D52B35F6DEF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1327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F6AA4F-8412-4B92-9BBA-D52B35F6DEF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7635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F6AA4F-8412-4B92-9BBA-D52B35F6DEF1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6788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отрудники и их опис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666750" y="562888"/>
            <a:ext cx="10961688" cy="5318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solidFill>
                  <a:srgbClr val="AB967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17"/>
          </p:nvPr>
        </p:nvSpPr>
        <p:spPr>
          <a:xfrm>
            <a:off x="768350" y="1441475"/>
            <a:ext cx="3168650" cy="1108075"/>
          </a:xfrm>
          <a:prstGeom prst="rect">
            <a:avLst/>
          </a:prstGeom>
          <a:solidFill>
            <a:srgbClr val="AB967E"/>
          </a:solidFill>
        </p:spPr>
        <p:txBody>
          <a:bodyPr/>
          <a:lstStyle>
            <a:lvl1pPr marL="0" indent="1005840">
              <a:lnSpc>
                <a:spcPct val="150000"/>
              </a:lnSpc>
              <a:spcAft>
                <a:spcPts val="600"/>
              </a:spcAft>
              <a:buNone/>
              <a:defRPr sz="16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100584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lnSpc>
                <a:spcPct val="150000"/>
              </a:lnSpc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lnSpc>
                <a:spcPct val="150000"/>
              </a:lnSpc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lnSpc>
                <a:spcPct val="150000"/>
              </a:lnSpc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0" name="Picture Placeholder 49"/>
          <p:cNvSpPr>
            <a:spLocks noGrp="1"/>
          </p:cNvSpPr>
          <p:nvPr>
            <p:ph type="pic" sz="quarter" idx="11"/>
          </p:nvPr>
        </p:nvSpPr>
        <p:spPr>
          <a:xfrm>
            <a:off x="863600" y="1441450"/>
            <a:ext cx="831850" cy="1108075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18"/>
          </p:nvPr>
        </p:nvSpPr>
        <p:spPr>
          <a:xfrm>
            <a:off x="3936999" y="1441450"/>
            <a:ext cx="7691439" cy="1108075"/>
          </a:xfrm>
          <a:prstGeom prst="rect">
            <a:avLst/>
          </a:prstGeom>
          <a:solidFill>
            <a:srgbClr val="FAF9F9"/>
          </a:solidFill>
        </p:spPr>
        <p:txBody>
          <a:bodyPr anchor="ctr"/>
          <a:lstStyle>
            <a:lvl1pPr marL="91440" marR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 sz="1100" baseline="0">
                <a:solidFill>
                  <a:srgbClr val="3B383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3pPr marL="914400" indent="0">
              <a:buNone/>
              <a:defRPr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8" name="Text Placeholder 34"/>
          <p:cNvSpPr>
            <a:spLocks noGrp="1"/>
          </p:cNvSpPr>
          <p:nvPr>
            <p:ph type="body" sz="quarter" idx="19"/>
          </p:nvPr>
        </p:nvSpPr>
        <p:spPr>
          <a:xfrm>
            <a:off x="768350" y="5117294"/>
            <a:ext cx="3168650" cy="1108075"/>
          </a:xfrm>
          <a:prstGeom prst="rect">
            <a:avLst/>
          </a:prstGeom>
          <a:solidFill>
            <a:srgbClr val="AB967E"/>
          </a:solidFill>
        </p:spPr>
        <p:txBody>
          <a:bodyPr/>
          <a:lstStyle>
            <a:lvl1pPr marL="0" indent="1005840">
              <a:lnSpc>
                <a:spcPct val="150000"/>
              </a:lnSpc>
              <a:spcAft>
                <a:spcPts val="600"/>
              </a:spcAft>
              <a:buNone/>
              <a:defRPr sz="16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100584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lnSpc>
                <a:spcPct val="150000"/>
              </a:lnSpc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lnSpc>
                <a:spcPct val="150000"/>
              </a:lnSpc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lnSpc>
                <a:spcPct val="150000"/>
              </a:lnSpc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9" name="Picture Placeholder 49"/>
          <p:cNvSpPr>
            <a:spLocks noGrp="1"/>
          </p:cNvSpPr>
          <p:nvPr>
            <p:ph type="pic" sz="quarter" idx="20"/>
          </p:nvPr>
        </p:nvSpPr>
        <p:spPr>
          <a:xfrm>
            <a:off x="863600" y="5117269"/>
            <a:ext cx="831850" cy="1108075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4" name="Text Placeholder 36"/>
          <p:cNvSpPr>
            <a:spLocks noGrp="1"/>
          </p:cNvSpPr>
          <p:nvPr>
            <p:ph type="body" sz="quarter" idx="21"/>
          </p:nvPr>
        </p:nvSpPr>
        <p:spPr>
          <a:xfrm>
            <a:off x="3936999" y="5117269"/>
            <a:ext cx="7691439" cy="1108075"/>
          </a:xfrm>
          <a:prstGeom prst="rect">
            <a:avLst/>
          </a:prstGeom>
          <a:solidFill>
            <a:srgbClr val="FAF9F9"/>
          </a:solidFill>
        </p:spPr>
        <p:txBody>
          <a:bodyPr anchor="ctr"/>
          <a:lstStyle>
            <a:lvl1pPr marL="91440" marR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 sz="1100" baseline="0">
                <a:solidFill>
                  <a:srgbClr val="3B383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3pPr marL="914400" indent="0">
              <a:buNone/>
              <a:defRPr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5" name="Text Placeholder 34"/>
          <p:cNvSpPr>
            <a:spLocks noGrp="1"/>
          </p:cNvSpPr>
          <p:nvPr>
            <p:ph type="body" sz="quarter" idx="22"/>
          </p:nvPr>
        </p:nvSpPr>
        <p:spPr>
          <a:xfrm>
            <a:off x="768350" y="2665541"/>
            <a:ext cx="3168650" cy="1108075"/>
          </a:xfrm>
          <a:prstGeom prst="rect">
            <a:avLst/>
          </a:prstGeom>
          <a:solidFill>
            <a:srgbClr val="AB967E"/>
          </a:solidFill>
        </p:spPr>
        <p:txBody>
          <a:bodyPr/>
          <a:lstStyle>
            <a:lvl1pPr marL="0" indent="1005840">
              <a:lnSpc>
                <a:spcPct val="150000"/>
              </a:lnSpc>
              <a:spcAft>
                <a:spcPts val="600"/>
              </a:spcAft>
              <a:buNone/>
              <a:defRPr sz="16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100584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lnSpc>
                <a:spcPct val="150000"/>
              </a:lnSpc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lnSpc>
                <a:spcPct val="150000"/>
              </a:lnSpc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lnSpc>
                <a:spcPct val="150000"/>
              </a:lnSpc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6" name="Picture Placeholder 49"/>
          <p:cNvSpPr>
            <a:spLocks noGrp="1"/>
          </p:cNvSpPr>
          <p:nvPr>
            <p:ph type="pic" sz="quarter" idx="23"/>
          </p:nvPr>
        </p:nvSpPr>
        <p:spPr>
          <a:xfrm>
            <a:off x="863600" y="2665516"/>
            <a:ext cx="831850" cy="1108075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7" name="Text Placeholder 36"/>
          <p:cNvSpPr>
            <a:spLocks noGrp="1"/>
          </p:cNvSpPr>
          <p:nvPr>
            <p:ph type="body" sz="quarter" idx="24"/>
          </p:nvPr>
        </p:nvSpPr>
        <p:spPr>
          <a:xfrm>
            <a:off x="3936999" y="2665516"/>
            <a:ext cx="7691439" cy="1108075"/>
          </a:xfrm>
          <a:prstGeom prst="rect">
            <a:avLst/>
          </a:prstGeom>
          <a:solidFill>
            <a:srgbClr val="FAF9F9"/>
          </a:solidFill>
        </p:spPr>
        <p:txBody>
          <a:bodyPr anchor="ctr"/>
          <a:lstStyle>
            <a:lvl1pPr marL="91440" marR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 sz="1100" baseline="0">
                <a:solidFill>
                  <a:srgbClr val="3B383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3pPr marL="914400" indent="0">
              <a:buNone/>
              <a:defRPr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8" name="Text Placeholder 34"/>
          <p:cNvSpPr>
            <a:spLocks noGrp="1"/>
          </p:cNvSpPr>
          <p:nvPr>
            <p:ph type="body" sz="quarter" idx="25"/>
          </p:nvPr>
        </p:nvSpPr>
        <p:spPr>
          <a:xfrm>
            <a:off x="768350" y="3893178"/>
            <a:ext cx="3168650" cy="1108075"/>
          </a:xfrm>
          <a:prstGeom prst="rect">
            <a:avLst/>
          </a:prstGeom>
          <a:solidFill>
            <a:srgbClr val="AB967E"/>
          </a:solidFill>
        </p:spPr>
        <p:txBody>
          <a:bodyPr/>
          <a:lstStyle>
            <a:lvl1pPr marL="0" indent="1005840">
              <a:lnSpc>
                <a:spcPct val="150000"/>
              </a:lnSpc>
              <a:spcAft>
                <a:spcPts val="600"/>
              </a:spcAft>
              <a:buNone/>
              <a:defRPr sz="16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100584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lnSpc>
                <a:spcPct val="150000"/>
              </a:lnSpc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lnSpc>
                <a:spcPct val="150000"/>
              </a:lnSpc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lnSpc>
                <a:spcPct val="150000"/>
              </a:lnSpc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9" name="Picture Placeholder 49"/>
          <p:cNvSpPr>
            <a:spLocks noGrp="1"/>
          </p:cNvSpPr>
          <p:nvPr>
            <p:ph type="pic" sz="quarter" idx="26"/>
          </p:nvPr>
        </p:nvSpPr>
        <p:spPr>
          <a:xfrm>
            <a:off x="863600" y="3893153"/>
            <a:ext cx="831850" cy="1108075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60" name="Text Placeholder 36"/>
          <p:cNvSpPr>
            <a:spLocks noGrp="1"/>
          </p:cNvSpPr>
          <p:nvPr>
            <p:ph type="body" sz="quarter" idx="27"/>
          </p:nvPr>
        </p:nvSpPr>
        <p:spPr>
          <a:xfrm>
            <a:off x="3936999" y="3893153"/>
            <a:ext cx="7691439" cy="1108075"/>
          </a:xfrm>
          <a:prstGeom prst="rect">
            <a:avLst/>
          </a:prstGeom>
          <a:solidFill>
            <a:srgbClr val="FAF9F9"/>
          </a:solidFill>
        </p:spPr>
        <p:txBody>
          <a:bodyPr anchor="ctr"/>
          <a:lstStyle>
            <a:lvl1pPr marL="91440" marR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 sz="1100" baseline="0">
                <a:solidFill>
                  <a:srgbClr val="3B383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3pPr marL="914400" indent="0">
              <a:buNone/>
              <a:defRPr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2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60B452-9CEE-4463-B8D8-2CC00FB093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251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666750" y="517918"/>
            <a:ext cx="10961688" cy="95861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aseline="0">
                <a:solidFill>
                  <a:srgbClr val="AB967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ABF61-1473-430F-8A20-09A4DA82A7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529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2 столб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666750" y="510423"/>
            <a:ext cx="10961688" cy="95861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aseline="0">
                <a:solidFill>
                  <a:srgbClr val="AB967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7"/>
          </p:nvPr>
        </p:nvSpPr>
        <p:spPr>
          <a:xfrm>
            <a:off x="762000" y="1914525"/>
            <a:ext cx="5067300" cy="320675"/>
          </a:xfrm>
          <a:prstGeom prst="rect">
            <a:avLst/>
          </a:prstGeom>
          <a:solidFill>
            <a:srgbClr val="F7F7F7"/>
          </a:solidFill>
        </p:spPr>
        <p:txBody>
          <a:bodyPr anchor="ctr"/>
          <a:lstStyle>
            <a:lvl1pPr marL="0" indent="0">
              <a:buNone/>
              <a:defRPr sz="14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type="body" sz="quarter" idx="18"/>
          </p:nvPr>
        </p:nvSpPr>
        <p:spPr>
          <a:xfrm>
            <a:off x="6561138" y="1914525"/>
            <a:ext cx="5067300" cy="320675"/>
          </a:xfrm>
          <a:prstGeom prst="rect">
            <a:avLst/>
          </a:prstGeom>
          <a:solidFill>
            <a:srgbClr val="F7F7F7"/>
          </a:solidFill>
        </p:spPr>
        <p:txBody>
          <a:bodyPr anchor="ctr"/>
          <a:lstStyle>
            <a:lvl1pPr marL="0" indent="0">
              <a:buNone/>
              <a:defRPr sz="14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Text Placeholder 16"/>
          <p:cNvSpPr>
            <a:spLocks noGrp="1"/>
          </p:cNvSpPr>
          <p:nvPr>
            <p:ph type="body" sz="quarter" idx="19"/>
          </p:nvPr>
        </p:nvSpPr>
        <p:spPr>
          <a:xfrm>
            <a:off x="762000" y="2300288"/>
            <a:ext cx="5067300" cy="33734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rgbClr val="3B383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16"/>
          <p:cNvSpPr>
            <a:spLocks noGrp="1"/>
          </p:cNvSpPr>
          <p:nvPr>
            <p:ph type="body" sz="quarter" idx="20"/>
          </p:nvPr>
        </p:nvSpPr>
        <p:spPr>
          <a:xfrm>
            <a:off x="6561138" y="2300288"/>
            <a:ext cx="5067300" cy="33734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rgbClr val="3B383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21"/>
          </p:nvPr>
        </p:nvSpPr>
        <p:spPr>
          <a:xfrm>
            <a:off x="666749" y="59418"/>
            <a:ext cx="7980861" cy="365125"/>
          </a:xfrm>
        </p:spPr>
        <p:txBody>
          <a:bodyPr/>
          <a:lstStyle>
            <a:lvl1pPr>
              <a:defRPr/>
            </a:lvl1pPr>
          </a:lstStyle>
          <a:p>
            <a:pPr algn="l">
              <a:defRPr/>
            </a:pPr>
            <a:fld id="{9E92346D-0DE1-414E-BB54-411273EF23B1}" type="slidenum">
              <a:rPr lang="en-US" smtClean="0">
                <a:solidFill>
                  <a:srgbClr val="AB967E"/>
                </a:solidFill>
              </a:rPr>
              <a:pPr algn="l">
                <a:defRPr/>
              </a:pPr>
              <a:t>‹#›</a:t>
            </a:fld>
            <a:r>
              <a:rPr lang="ru-RU" dirty="0">
                <a:solidFill>
                  <a:srgbClr val="AB967E"/>
                </a:solidFill>
              </a:rPr>
              <a:t>         </a:t>
            </a:r>
            <a:r>
              <a:rPr lang="ru-RU" altLang="en-US" dirty="0">
                <a:solidFill>
                  <a:srgbClr val="AB967E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Инвестиционный Банк  </a:t>
            </a:r>
            <a:r>
              <a:rPr lang="ru-RU" altLang="en-US" dirty="0" err="1">
                <a:solidFill>
                  <a:srgbClr val="AB967E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Синара</a:t>
            </a:r>
            <a:r>
              <a:rPr lang="ru-RU" altLang="en-US" dirty="0">
                <a:solidFill>
                  <a:srgbClr val="AB967E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   |  Презентация «Возможности клиента на брокерском обслуживании»</a:t>
            </a:r>
          </a:p>
        </p:txBody>
      </p:sp>
    </p:spTree>
    <p:extLst>
      <p:ext uri="{BB962C8B-B14F-4D97-AF65-F5344CB8AC3E}">
        <p14:creationId xmlns:p14="http://schemas.microsoft.com/office/powerpoint/2010/main" val="2898074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Екст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666750" y="510423"/>
            <a:ext cx="10961688" cy="95861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aseline="0">
                <a:solidFill>
                  <a:srgbClr val="AB967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Text Placeholder 16"/>
          <p:cNvSpPr>
            <a:spLocks noGrp="1"/>
          </p:cNvSpPr>
          <p:nvPr>
            <p:ph type="body" sz="quarter" idx="19"/>
          </p:nvPr>
        </p:nvSpPr>
        <p:spPr>
          <a:xfrm>
            <a:off x="762000" y="1783830"/>
            <a:ext cx="10866438" cy="38898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rgbClr val="3B383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8278A-AAD8-405D-A31F-D094B4C387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252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Светаля обложка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639318" y="2524398"/>
            <a:ext cx="10708620" cy="210231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400">
                <a:solidFill>
                  <a:srgbClr val="595959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pPr lvl="0"/>
            <a:r>
              <a:rPr lang="ru-RU" dirty="0"/>
              <a:t>ЗАГОЛОВОК</a:t>
            </a:r>
          </a:p>
          <a:p>
            <a:pPr lvl="0"/>
            <a:r>
              <a:rPr lang="ru-RU" dirty="0"/>
              <a:t>ДВЕ СТРОКИ</a:t>
            </a:r>
            <a:endParaRPr lang="en-US" dirty="0"/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5" hasCustomPrompt="1"/>
          </p:nvPr>
        </p:nvSpPr>
        <p:spPr>
          <a:xfrm>
            <a:off x="661416" y="6129338"/>
            <a:ext cx="5075076" cy="3905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rgbClr val="A6A6A6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pPr lvl="0"/>
            <a:r>
              <a:rPr lang="ru-RU" dirty="0"/>
              <a:t>Месяц ГОД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57736B8-799C-7349-B4BA-E937A381096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593" y="535686"/>
            <a:ext cx="3735069" cy="607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8871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Акцент по левой сторон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666750" y="510423"/>
            <a:ext cx="4227539" cy="77123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aseline="0">
                <a:solidFill>
                  <a:srgbClr val="AB967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66750" y="1285745"/>
            <a:ext cx="4227539" cy="6293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3200"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18345-9EFA-4AFA-8D34-2449C0D941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86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Акцент по левой стороне с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666750" y="510423"/>
            <a:ext cx="4227539" cy="77123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aseline="0">
                <a:solidFill>
                  <a:srgbClr val="AB967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66750" y="1285745"/>
            <a:ext cx="4227539" cy="6293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3200"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16"/>
          <p:cNvSpPr>
            <a:spLocks noGrp="1"/>
          </p:cNvSpPr>
          <p:nvPr>
            <p:ph type="body" sz="quarter" idx="19"/>
          </p:nvPr>
        </p:nvSpPr>
        <p:spPr>
          <a:xfrm>
            <a:off x="666750" y="2031167"/>
            <a:ext cx="4227539" cy="40023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rgbClr val="3B383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CFA56-D8CA-4E55-89B2-DF03A1EA0E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917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след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4"/>
          <p:cNvSpPr/>
          <p:nvPr userDrawn="1"/>
        </p:nvSpPr>
        <p:spPr>
          <a:xfrm>
            <a:off x="0" y="2938463"/>
            <a:ext cx="12192000" cy="981075"/>
          </a:xfrm>
          <a:prstGeom prst="rect">
            <a:avLst/>
          </a:prstGeom>
          <a:solidFill>
            <a:srgbClr val="AB9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БЛАГОДАРИМ ЗА ВНИМАНИЕ</a:t>
            </a:r>
          </a:p>
        </p:txBody>
      </p:sp>
    </p:spTree>
    <p:extLst>
      <p:ext uri="{BB962C8B-B14F-4D97-AF65-F5344CB8AC3E}">
        <p14:creationId xmlns:p14="http://schemas.microsoft.com/office/powerpoint/2010/main" val="1320902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8523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A70939E-1651-4969-8604-B82F225D5F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6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7563" y="6294438"/>
            <a:ext cx="1920875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7" r:id="rId5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6"/>
          <p:cNvSpPr/>
          <p:nvPr userDrawn="1"/>
        </p:nvSpPr>
        <p:spPr>
          <a:xfrm>
            <a:off x="0" y="0"/>
            <a:ext cx="4995863" cy="6858000"/>
          </a:xfrm>
          <a:prstGeom prst="rect">
            <a:avLst/>
          </a:prstGeom>
          <a:solidFill>
            <a:srgbClr val="F3F1F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800" tIns="38400" rIns="76800" bIns="3840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8523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E252D66-7287-4D9E-A643-C8B0A670E5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838" y="6294438"/>
            <a:ext cx="1920875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738" y="590550"/>
            <a:ext cx="3251200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comments" Target="../comments/commen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comments" Target="../comments/commen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comments" Target="../comments/commen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>
          <a:xfrm>
            <a:off x="661416" y="2662944"/>
            <a:ext cx="11229409" cy="2102310"/>
          </a:xfrm>
        </p:spPr>
        <p:txBody>
          <a:bodyPr/>
          <a:lstStyle/>
          <a:p>
            <a:r>
              <a:rPr lang="ru-RU" sz="4400" dirty="0"/>
              <a:t>ХЕДЖИРОВАНИЕ ВАЛЮТНЫХ РИСКОВ ДЛЯ ЮРИДИЧЕСКИХ ЛИЦ</a:t>
            </a:r>
            <a:endParaRPr lang="en-US" sz="4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/>
              <a:t>Август 2025</a:t>
            </a:r>
            <a:endParaRPr lang="en-US" dirty="0"/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357736B8-799C-7349-B4BA-E937A38109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593" y="535686"/>
            <a:ext cx="3735069" cy="607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8920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0A33DB48-63A1-0B49-881A-FF467C6C89B8}"/>
              </a:ext>
            </a:extLst>
          </p:cNvPr>
          <p:cNvSpPr/>
          <p:nvPr/>
        </p:nvSpPr>
        <p:spPr>
          <a:xfrm>
            <a:off x="727860" y="2964267"/>
            <a:ext cx="4740532" cy="958321"/>
          </a:xfrm>
          <a:prstGeom prst="rect">
            <a:avLst/>
          </a:prstGeom>
          <a:solidFill>
            <a:srgbClr val="AB9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A9B56371-B30D-5E41-A242-273FAD2BC9B0}"/>
              </a:ext>
            </a:extLst>
          </p:cNvPr>
          <p:cNvSpPr/>
          <p:nvPr/>
        </p:nvSpPr>
        <p:spPr>
          <a:xfrm>
            <a:off x="1148467" y="3430372"/>
            <a:ext cx="4738253" cy="2583605"/>
          </a:xfrm>
          <a:prstGeom prst="rect">
            <a:avLst/>
          </a:prstGeom>
          <a:solidFill>
            <a:srgbClr val="F4F1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BBAE7921-60AB-024E-9F50-F98ABBC8856A}"/>
              </a:ext>
            </a:extLst>
          </p:cNvPr>
          <p:cNvSpPr txBox="1">
            <a:spLocks/>
          </p:cNvSpPr>
          <p:nvPr/>
        </p:nvSpPr>
        <p:spPr bwMode="auto">
          <a:xfrm>
            <a:off x="657822" y="844023"/>
            <a:ext cx="10624025" cy="491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 baseline="0">
                <a:solidFill>
                  <a:srgbClr val="AB967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ru-RU" sz="20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ВАЛЮТНЫЙ РИСК ДЛЯ ЮРИДИЧЕСКИХ ЛИЦ</a:t>
            </a:r>
          </a:p>
          <a:p>
            <a:pPr>
              <a:spcBef>
                <a:spcPct val="0"/>
              </a:spcBef>
            </a:pPr>
            <a:endParaRPr lang="ru-RU" altLang="en-US" sz="20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9D5DA20D-B16E-C843-B696-FCBCC7A1A879}"/>
              </a:ext>
            </a:extLst>
          </p:cNvPr>
          <p:cNvSpPr/>
          <p:nvPr/>
        </p:nvSpPr>
        <p:spPr>
          <a:xfrm>
            <a:off x="1089752" y="3074983"/>
            <a:ext cx="3367610" cy="277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lnSpc>
                <a:spcPts val="1640"/>
              </a:lnSpc>
              <a:spcBef>
                <a:spcPts val="0"/>
              </a:spcBef>
              <a:spcAft>
                <a:spcPts val="0"/>
              </a:spcAft>
              <a:buClr>
                <a:srgbClr val="009072"/>
              </a:buClr>
              <a:tabLst>
                <a:tab pos="562707" algn="l"/>
                <a:tab pos="1125416" algn="l"/>
                <a:tab pos="1688123" algn="l"/>
                <a:tab pos="2250830" algn="l"/>
                <a:tab pos="2813539" algn="l"/>
                <a:tab pos="3376246" algn="l"/>
                <a:tab pos="3938954" algn="l"/>
                <a:tab pos="4501662" algn="l"/>
                <a:tab pos="5064369" algn="l"/>
                <a:tab pos="5627077" algn="l"/>
                <a:tab pos="6189785" algn="l"/>
                <a:tab pos="6752493" algn="l"/>
                <a:tab pos="7315200" algn="l"/>
                <a:tab pos="7877907" algn="l"/>
                <a:tab pos="8440616" algn="l"/>
                <a:tab pos="9003323" algn="l"/>
                <a:tab pos="9566030" algn="l"/>
                <a:tab pos="10128739" algn="l"/>
                <a:tab pos="10691446" algn="l"/>
                <a:tab pos="11254153" algn="l"/>
                <a:tab pos="11816862" algn="l"/>
              </a:tabLst>
            </a:pPr>
            <a:r>
              <a:rPr lang="ru-RU" altLang="ru-RU" sz="1100" b="1" dirty="0">
                <a:solidFill>
                  <a:schemeClr val="bg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ЭКСПОРТЕРЫ</a:t>
            </a:r>
          </a:p>
        </p:txBody>
      </p:sp>
      <p:sp>
        <p:nvSpPr>
          <p:cNvPr id="22" name="Text Placeholder 8"/>
          <p:cNvSpPr txBox="1">
            <a:spLocks/>
          </p:cNvSpPr>
          <p:nvPr/>
        </p:nvSpPr>
        <p:spPr>
          <a:xfrm>
            <a:off x="1383342" y="3609340"/>
            <a:ext cx="4535453" cy="1138640"/>
          </a:xfrm>
          <a:prstGeom prst="rect">
            <a:avLst/>
          </a:prstGeom>
        </p:spPr>
        <p:txBody>
          <a:bodyPr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1200" kern="1200">
                <a:solidFill>
                  <a:srgbClr val="3B383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lnSpc>
                <a:spcPts val="1640"/>
              </a:lnSpc>
              <a:spcBef>
                <a:spcPts val="0"/>
              </a:spcBef>
              <a:buClr>
                <a:srgbClr val="AB967E"/>
              </a:buClr>
              <a:buFont typeface="Wingdings" panose="05000000000000000000" pitchFamily="2" charset="2"/>
              <a:buChar char="§"/>
            </a:pPr>
            <a:r>
              <a:rPr lang="ru-RU" sz="1100" dirty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Причина</a:t>
            </a:r>
            <a:r>
              <a:rPr lang="en-US" sz="1100" dirty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:</a:t>
            </a:r>
            <a:r>
              <a:rPr lang="ru-RU" sz="1100" dirty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 Компания получает прибыль в иностранной</a:t>
            </a:r>
            <a:r>
              <a:rPr lang="en-US" sz="1100" dirty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ru-RU" sz="1100" dirty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валюте от продажи товаров и услуг за рубеж. При этом, у компаний есть расходы в рублях на территории страны</a:t>
            </a:r>
            <a:endParaRPr lang="en-US" sz="1100" dirty="0">
              <a:solidFill>
                <a:schemeClr val="tx1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171450" indent="-171450">
              <a:lnSpc>
                <a:spcPts val="1640"/>
              </a:lnSpc>
              <a:spcBef>
                <a:spcPts val="0"/>
              </a:spcBef>
              <a:buClr>
                <a:srgbClr val="AB967E"/>
              </a:buClr>
              <a:buFont typeface="Wingdings" panose="05000000000000000000" pitchFamily="2" charset="2"/>
              <a:buChar char="§"/>
            </a:pPr>
            <a:endParaRPr lang="en-US" sz="1100" dirty="0">
              <a:solidFill>
                <a:schemeClr val="tx1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171450" indent="-171450">
              <a:lnSpc>
                <a:spcPts val="1640"/>
              </a:lnSpc>
              <a:spcBef>
                <a:spcPts val="0"/>
              </a:spcBef>
              <a:buClr>
                <a:srgbClr val="AB967E"/>
              </a:buClr>
              <a:buFont typeface="Wingdings" panose="05000000000000000000" pitchFamily="2" charset="2"/>
              <a:buChar char="§"/>
            </a:pPr>
            <a:r>
              <a:rPr lang="ru-RU" sz="1100" dirty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Цель</a:t>
            </a:r>
            <a:r>
              <a:rPr lang="en-US" sz="1100" dirty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: </a:t>
            </a:r>
            <a:r>
              <a:rPr lang="ru-RU" sz="110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Застраховаться от роста курса рубля, так как компании продают активы за рубеж в иностранной валюте.</a:t>
            </a:r>
          </a:p>
          <a:p>
            <a:pPr>
              <a:lnSpc>
                <a:spcPts val="1640"/>
              </a:lnSpc>
              <a:spcBef>
                <a:spcPts val="0"/>
              </a:spcBef>
              <a:buClr>
                <a:srgbClr val="AB967E"/>
              </a:buClr>
            </a:pPr>
            <a:endParaRPr lang="ru-RU" sz="1100" dirty="0">
              <a:solidFill>
                <a:schemeClr val="tx1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171450" indent="-171450">
              <a:lnSpc>
                <a:spcPts val="1640"/>
              </a:lnSpc>
              <a:spcBef>
                <a:spcPts val="0"/>
              </a:spcBef>
              <a:buClr>
                <a:srgbClr val="AB967E"/>
              </a:buClr>
              <a:buFont typeface="Wingdings" panose="05000000000000000000" pitchFamily="2" charset="2"/>
              <a:buChar char="§"/>
            </a:pPr>
            <a:r>
              <a:rPr lang="ru-RU" sz="1100" dirty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Возможные валюты</a:t>
            </a:r>
            <a:r>
              <a:rPr lang="en-US" sz="1100" dirty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:</a:t>
            </a:r>
            <a:r>
              <a:rPr lang="ru-RU" sz="1100" dirty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 рубли, юани, доллары США, евро</a:t>
            </a:r>
          </a:p>
          <a:p>
            <a:pPr>
              <a:lnSpc>
                <a:spcPts val="1640"/>
              </a:lnSpc>
              <a:spcBef>
                <a:spcPts val="0"/>
              </a:spcBef>
              <a:buClr>
                <a:srgbClr val="AB967E"/>
              </a:buClr>
            </a:pPr>
            <a:endParaRPr lang="ru-RU" sz="1100" dirty="0">
              <a:solidFill>
                <a:schemeClr val="tx1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>
              <a:lnSpc>
                <a:spcPts val="1640"/>
              </a:lnSpc>
              <a:spcBef>
                <a:spcPts val="0"/>
              </a:spcBef>
              <a:buClr>
                <a:srgbClr val="AB967E"/>
              </a:buClr>
            </a:pPr>
            <a:endParaRPr lang="ru-RU" sz="1100" dirty="0">
              <a:solidFill>
                <a:schemeClr val="tx1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>
              <a:lnSpc>
                <a:spcPts val="1640"/>
              </a:lnSpc>
              <a:spcBef>
                <a:spcPts val="0"/>
              </a:spcBef>
              <a:buClr>
                <a:srgbClr val="AB967E"/>
              </a:buClr>
            </a:pPr>
            <a:r>
              <a:rPr lang="ru-RU" sz="1100" dirty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l">
              <a:defRPr/>
            </a:pPr>
            <a:fld id="{9E92346D-0DE1-414E-BB54-411273EF23B1}" type="slidenum">
              <a:rPr lang="en-US" smtClean="0">
                <a:solidFill>
                  <a:srgbClr val="AB967E"/>
                </a:solidFill>
              </a:rPr>
              <a:pPr algn="l">
                <a:defRPr/>
              </a:pPr>
              <a:t>2</a:t>
            </a:fld>
            <a:r>
              <a:rPr lang="ru-RU" dirty="0">
                <a:solidFill>
                  <a:srgbClr val="AB967E"/>
                </a:solidFill>
              </a:rPr>
              <a:t>         </a:t>
            </a:r>
            <a:r>
              <a:rPr lang="ru-RU" altLang="en-US" dirty="0">
                <a:solidFill>
                  <a:srgbClr val="AB967E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Инвестиционный Банк  Синара   |  Презентация «Хеджирование валютных рисков для юридических лиц»</a:t>
            </a:r>
          </a:p>
        </p:txBody>
      </p:sp>
      <p:sp>
        <p:nvSpPr>
          <p:cNvPr id="29" name="Прямоугольник 10">
            <a:extLst>
              <a:ext uri="{FF2B5EF4-FFF2-40B4-BE49-F238E27FC236}">
                <a16:creationId xmlns:a16="http://schemas.microsoft.com/office/drawing/2014/main" id="{2877577A-B7AB-4009-9D01-165EEA12A3CA}"/>
              </a:ext>
            </a:extLst>
          </p:cNvPr>
          <p:cNvSpPr/>
          <p:nvPr/>
        </p:nvSpPr>
        <p:spPr>
          <a:xfrm>
            <a:off x="6355478" y="2964267"/>
            <a:ext cx="4740532" cy="958321"/>
          </a:xfrm>
          <a:prstGeom prst="rect">
            <a:avLst/>
          </a:prstGeom>
          <a:solidFill>
            <a:srgbClr val="AB9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0" name="Прямоугольник 27">
            <a:extLst>
              <a:ext uri="{FF2B5EF4-FFF2-40B4-BE49-F238E27FC236}">
                <a16:creationId xmlns:a16="http://schemas.microsoft.com/office/drawing/2014/main" id="{CD64DC06-319B-4E84-B5BC-351105504F39}"/>
              </a:ext>
            </a:extLst>
          </p:cNvPr>
          <p:cNvSpPr/>
          <p:nvPr/>
        </p:nvSpPr>
        <p:spPr>
          <a:xfrm>
            <a:off x="6776085" y="3430370"/>
            <a:ext cx="4738253" cy="2583607"/>
          </a:xfrm>
          <a:prstGeom prst="rect">
            <a:avLst/>
          </a:prstGeom>
          <a:solidFill>
            <a:srgbClr val="F4F1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/>
          </a:p>
        </p:txBody>
      </p:sp>
      <p:sp>
        <p:nvSpPr>
          <p:cNvPr id="31" name="Прямоугольник 13">
            <a:extLst>
              <a:ext uri="{FF2B5EF4-FFF2-40B4-BE49-F238E27FC236}">
                <a16:creationId xmlns:a16="http://schemas.microsoft.com/office/drawing/2014/main" id="{CB11C9A8-520E-4430-B281-77746AEBCBD4}"/>
              </a:ext>
            </a:extLst>
          </p:cNvPr>
          <p:cNvSpPr/>
          <p:nvPr/>
        </p:nvSpPr>
        <p:spPr>
          <a:xfrm>
            <a:off x="6717370" y="3074983"/>
            <a:ext cx="3367610" cy="277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lnSpc>
                <a:spcPts val="1640"/>
              </a:lnSpc>
              <a:spcBef>
                <a:spcPts val="0"/>
              </a:spcBef>
              <a:spcAft>
                <a:spcPts val="0"/>
              </a:spcAft>
              <a:buClr>
                <a:srgbClr val="009072"/>
              </a:buClr>
              <a:tabLst>
                <a:tab pos="562707" algn="l"/>
                <a:tab pos="1125416" algn="l"/>
                <a:tab pos="1688123" algn="l"/>
                <a:tab pos="2250830" algn="l"/>
                <a:tab pos="2813539" algn="l"/>
                <a:tab pos="3376246" algn="l"/>
                <a:tab pos="3938954" algn="l"/>
                <a:tab pos="4501662" algn="l"/>
                <a:tab pos="5064369" algn="l"/>
                <a:tab pos="5627077" algn="l"/>
                <a:tab pos="6189785" algn="l"/>
                <a:tab pos="6752493" algn="l"/>
                <a:tab pos="7315200" algn="l"/>
                <a:tab pos="7877907" algn="l"/>
                <a:tab pos="8440616" algn="l"/>
                <a:tab pos="9003323" algn="l"/>
                <a:tab pos="9566030" algn="l"/>
                <a:tab pos="10128739" algn="l"/>
                <a:tab pos="10691446" algn="l"/>
                <a:tab pos="11254153" algn="l"/>
                <a:tab pos="11816862" algn="l"/>
              </a:tabLst>
            </a:pPr>
            <a:r>
              <a:rPr lang="ru-RU" altLang="ru-RU" sz="1100" b="1" dirty="0">
                <a:solidFill>
                  <a:schemeClr val="bg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ИМПОРТЕРЫ</a:t>
            </a:r>
          </a:p>
        </p:txBody>
      </p:sp>
      <p:sp>
        <p:nvSpPr>
          <p:cNvPr id="32" name="Text Placeholder 8">
            <a:extLst>
              <a:ext uri="{FF2B5EF4-FFF2-40B4-BE49-F238E27FC236}">
                <a16:creationId xmlns:a16="http://schemas.microsoft.com/office/drawing/2014/main" id="{EB7DB86F-B718-4320-BBFF-0BCF795FC049}"/>
              </a:ext>
            </a:extLst>
          </p:cNvPr>
          <p:cNvSpPr txBox="1">
            <a:spLocks/>
          </p:cNvSpPr>
          <p:nvPr/>
        </p:nvSpPr>
        <p:spPr>
          <a:xfrm>
            <a:off x="7010960" y="3609340"/>
            <a:ext cx="4270887" cy="1685430"/>
          </a:xfrm>
          <a:prstGeom prst="rect">
            <a:avLst/>
          </a:prstGeom>
        </p:spPr>
        <p:txBody>
          <a:bodyPr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1200" kern="1200">
                <a:solidFill>
                  <a:srgbClr val="3B383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lnSpc>
                <a:spcPts val="1640"/>
              </a:lnSpc>
              <a:spcBef>
                <a:spcPts val="0"/>
              </a:spcBef>
              <a:buClr>
                <a:srgbClr val="AB967E"/>
              </a:buClr>
              <a:buFont typeface="Wingdings" panose="05000000000000000000" pitchFamily="2" charset="2"/>
              <a:buChar char="§"/>
            </a:pPr>
            <a:r>
              <a:rPr lang="ru-RU" sz="1100" dirty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Причина</a:t>
            </a:r>
            <a:r>
              <a:rPr lang="en-US" sz="1100" dirty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:</a:t>
            </a:r>
            <a:r>
              <a:rPr lang="ru-RU" sz="1100" dirty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 Компания получает прибыль в рублях от продажи товаров и услуг. При этом, у компаний большая часть расходов в иностранной валюте</a:t>
            </a:r>
            <a:endParaRPr lang="en-US" sz="1100" dirty="0">
              <a:solidFill>
                <a:schemeClr val="tx1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171450" indent="-171450">
              <a:lnSpc>
                <a:spcPts val="1640"/>
              </a:lnSpc>
              <a:spcBef>
                <a:spcPts val="0"/>
              </a:spcBef>
              <a:buClr>
                <a:srgbClr val="AB967E"/>
              </a:buClr>
              <a:buFont typeface="Wingdings" panose="05000000000000000000" pitchFamily="2" charset="2"/>
              <a:buChar char="§"/>
            </a:pPr>
            <a:endParaRPr lang="en-US" sz="1100" dirty="0">
              <a:solidFill>
                <a:schemeClr val="tx1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171450" indent="-171450">
              <a:lnSpc>
                <a:spcPts val="1640"/>
              </a:lnSpc>
              <a:spcBef>
                <a:spcPts val="0"/>
              </a:spcBef>
              <a:buClr>
                <a:srgbClr val="AB967E"/>
              </a:buClr>
              <a:buFont typeface="Wingdings" panose="05000000000000000000" pitchFamily="2" charset="2"/>
              <a:buChar char="§"/>
            </a:pPr>
            <a:r>
              <a:rPr lang="ru-RU" sz="1100" dirty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Цель</a:t>
            </a:r>
            <a:r>
              <a:rPr lang="en-US" sz="1100" dirty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: </a:t>
            </a:r>
            <a:r>
              <a:rPr lang="ru-RU" sz="1100" dirty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Застраховаться от роста курса валют по отношению к рублю. Импортеры хотят быть уверенными, что в момент сделки они купят валюту по цене, приближенной к текущей.</a:t>
            </a:r>
            <a:endParaRPr lang="ru-RU" sz="1100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>
              <a:lnSpc>
                <a:spcPts val="1640"/>
              </a:lnSpc>
              <a:spcBef>
                <a:spcPts val="0"/>
              </a:spcBef>
              <a:buClr>
                <a:srgbClr val="AB967E"/>
              </a:buClr>
            </a:pPr>
            <a:endParaRPr lang="ru-RU" sz="1100" dirty="0">
              <a:solidFill>
                <a:schemeClr val="tx1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171450" indent="-171450">
              <a:lnSpc>
                <a:spcPts val="1640"/>
              </a:lnSpc>
              <a:spcBef>
                <a:spcPts val="0"/>
              </a:spcBef>
              <a:buClr>
                <a:srgbClr val="AB967E"/>
              </a:buClr>
              <a:buFont typeface="Wingdings" panose="05000000000000000000" pitchFamily="2" charset="2"/>
              <a:buChar char="§"/>
            </a:pPr>
            <a:r>
              <a:rPr lang="ru-RU" sz="1100" dirty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Возможные валюты</a:t>
            </a:r>
            <a:r>
              <a:rPr lang="en-US" sz="1100" dirty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:</a:t>
            </a:r>
            <a:r>
              <a:rPr lang="ru-RU" sz="1100" dirty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 рубли, юани, доллары США, евро</a:t>
            </a:r>
          </a:p>
          <a:p>
            <a:pPr>
              <a:lnSpc>
                <a:spcPts val="1640"/>
              </a:lnSpc>
              <a:spcBef>
                <a:spcPts val="0"/>
              </a:spcBef>
              <a:buClr>
                <a:srgbClr val="AB967E"/>
              </a:buClr>
            </a:pPr>
            <a:endParaRPr lang="ru-RU" sz="1100" dirty="0">
              <a:solidFill>
                <a:schemeClr val="tx1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82147696-BFFA-4F25-82F7-70E89092899F}"/>
              </a:ext>
            </a:extLst>
          </p:cNvPr>
          <p:cNvSpPr txBox="1">
            <a:spLocks/>
          </p:cNvSpPr>
          <p:nvPr/>
        </p:nvSpPr>
        <p:spPr>
          <a:xfrm>
            <a:off x="666750" y="1375810"/>
            <a:ext cx="10847588" cy="1138640"/>
          </a:xfrm>
          <a:prstGeom prst="rect">
            <a:avLst/>
          </a:prstGeom>
        </p:spPr>
        <p:txBody>
          <a:bodyPr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1200" kern="1200">
                <a:solidFill>
                  <a:srgbClr val="3B383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1640"/>
              </a:lnSpc>
              <a:spcBef>
                <a:spcPts val="0"/>
              </a:spcBef>
              <a:buClr>
                <a:srgbClr val="AB967E"/>
              </a:buClr>
            </a:pPr>
            <a:r>
              <a:rPr lang="ru-RU" sz="110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Внешнеторговая деятельность неразрывно зависит от курсов валют на международном рынке, это связано с тем, что торговля осуществляется между иностранными партнерами, и, зачастую, расчет по международным сделкам происходит в иностранной валюте. Курс валют величина изменчивая и предсказать точный курс той или иной валюты бывает очень затруднительно. Для минимизации рисков, возникающих в связи с изменением курса валют, во внешнеторговой деятельности используется хеджирование, которое представляет собой минимизацию риска изменения валютного курса путем использования производных финансовых инструментов.</a:t>
            </a:r>
            <a:endParaRPr lang="ru-RU" sz="1050" dirty="0">
              <a:solidFill>
                <a:schemeClr val="tx1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084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l">
              <a:defRPr/>
            </a:pPr>
            <a:fld id="{9E92346D-0DE1-414E-BB54-411273EF23B1}" type="slidenum">
              <a:rPr lang="en-US" smtClean="0">
                <a:solidFill>
                  <a:srgbClr val="AB967E"/>
                </a:solidFill>
              </a:rPr>
              <a:pPr algn="l">
                <a:defRPr/>
              </a:pPr>
              <a:t>3</a:t>
            </a:fld>
            <a:r>
              <a:rPr lang="ru-RU" dirty="0">
                <a:solidFill>
                  <a:srgbClr val="AB967E"/>
                </a:solidFill>
              </a:rPr>
              <a:t>         </a:t>
            </a:r>
            <a:r>
              <a:rPr lang="ru-RU" altLang="en-US" dirty="0">
                <a:solidFill>
                  <a:srgbClr val="AB967E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Инвестиционный Банк  Синара   |  Презентация «Хеджирование валютных рисков для юридических лиц»</a:t>
            </a:r>
          </a:p>
        </p:txBody>
      </p:sp>
      <p:sp>
        <p:nvSpPr>
          <p:cNvPr id="11" name="Text Placeholder 1">
            <a:extLst>
              <a:ext uri="{FF2B5EF4-FFF2-40B4-BE49-F238E27FC236}">
                <a16:creationId xmlns:a16="http://schemas.microsoft.com/office/drawing/2014/main" id="{94BE6666-C24E-4BBD-AA9A-5A6AA6205529}"/>
              </a:ext>
            </a:extLst>
          </p:cNvPr>
          <p:cNvSpPr txBox="1">
            <a:spLocks/>
          </p:cNvSpPr>
          <p:nvPr/>
        </p:nvSpPr>
        <p:spPr bwMode="auto">
          <a:xfrm>
            <a:off x="630487" y="844023"/>
            <a:ext cx="9077076" cy="491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 baseline="0">
                <a:solidFill>
                  <a:srgbClr val="AB967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/>
              <a:t>ВАРИАНТЫ ХЕДЖИРОВАНИЯ ДЛЯ ЭКСПОРТЕРОВ</a:t>
            </a:r>
            <a:endParaRPr lang="ru-RU" sz="20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3EBAD5F7-5945-476C-98C3-6FC39E0BE355}"/>
              </a:ext>
            </a:extLst>
          </p:cNvPr>
          <p:cNvSpPr txBox="1">
            <a:spLocks/>
          </p:cNvSpPr>
          <p:nvPr/>
        </p:nvSpPr>
        <p:spPr>
          <a:xfrm>
            <a:off x="1191237" y="1554800"/>
            <a:ext cx="5612236" cy="4459177"/>
          </a:xfrm>
          <a:prstGeom prst="rect">
            <a:avLst/>
          </a:prstGeom>
        </p:spPr>
        <p:txBody>
          <a:bodyPr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1200" kern="1200">
                <a:solidFill>
                  <a:srgbClr val="3B383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1620"/>
              </a:lnSpc>
              <a:spcBef>
                <a:spcPts val="0"/>
              </a:spcBef>
              <a:buClr>
                <a:srgbClr val="AB967E"/>
              </a:buClr>
              <a:buSzPct val="130000"/>
            </a:pPr>
            <a:r>
              <a:rPr lang="ru-RU" sz="1300" b="1" dirty="0">
                <a:solidFill>
                  <a:srgbClr val="AB967E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ЗАДАЧА ЭКСПОРТЕРА. </a:t>
            </a:r>
            <a:endParaRPr lang="ru-RU" sz="1100" b="1" dirty="0">
              <a:solidFill>
                <a:schemeClr val="tx1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just">
              <a:lnSpc>
                <a:spcPts val="1620"/>
              </a:lnSpc>
              <a:spcBef>
                <a:spcPts val="0"/>
              </a:spcBef>
              <a:buClr>
                <a:srgbClr val="AB967E"/>
              </a:buClr>
              <a:buSzPct val="130000"/>
            </a:pPr>
            <a:r>
              <a:rPr lang="ru-RU" sz="1050" dirty="0"/>
              <a:t>Есть экспортный контракт по которому компания получит валютную выручку через 41 день в размере 10 миллионов юаней. На данный момент курс юаня к рублю составляет 11,06*. Что вполне устраивает компанию. </a:t>
            </a:r>
          </a:p>
          <a:p>
            <a:pPr algn="just">
              <a:lnSpc>
                <a:spcPts val="1620"/>
              </a:lnSpc>
              <a:spcBef>
                <a:spcPts val="0"/>
              </a:spcBef>
              <a:buClr>
                <a:srgbClr val="AB967E"/>
              </a:buClr>
              <a:buSzPct val="130000"/>
            </a:pPr>
            <a:endParaRPr lang="ru-RU" sz="1300" dirty="0">
              <a:solidFill>
                <a:srgbClr val="AB967E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just">
              <a:lnSpc>
                <a:spcPts val="1620"/>
              </a:lnSpc>
              <a:spcBef>
                <a:spcPts val="0"/>
              </a:spcBef>
              <a:buClr>
                <a:srgbClr val="AB967E"/>
              </a:buClr>
              <a:buSzPct val="130000"/>
            </a:pPr>
            <a:endParaRPr lang="ru-RU" sz="1300" b="1" dirty="0">
              <a:solidFill>
                <a:srgbClr val="AB967E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just">
              <a:lnSpc>
                <a:spcPts val="1620"/>
              </a:lnSpc>
              <a:spcBef>
                <a:spcPts val="0"/>
              </a:spcBef>
              <a:buClr>
                <a:srgbClr val="AB967E"/>
              </a:buClr>
              <a:buSzPct val="130000"/>
            </a:pPr>
            <a:r>
              <a:rPr lang="ru-RU" sz="1300" b="1" dirty="0">
                <a:solidFill>
                  <a:srgbClr val="AB967E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ПРОДАЖА ЮАНЕЙ ЧЕРЕЗ 3 МЕСЯЦА</a:t>
            </a:r>
            <a:endParaRPr lang="ru-RU" sz="1100" b="1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just">
              <a:lnSpc>
                <a:spcPts val="1620"/>
              </a:lnSpc>
              <a:spcBef>
                <a:spcPts val="0"/>
              </a:spcBef>
              <a:buClr>
                <a:srgbClr val="AB967E"/>
              </a:buClr>
              <a:buSzPct val="130000"/>
            </a:pPr>
            <a:r>
              <a:rPr lang="ru-RU" sz="1050" dirty="0"/>
              <a:t>Через 41 день курс может составить как 11,61** и в этом случае компания получит дополнительную прибыль, так и 10,51**, что приведет либо к убыткам, либо к снижению прибыли.</a:t>
            </a:r>
          </a:p>
          <a:p>
            <a:pPr algn="just">
              <a:lnSpc>
                <a:spcPts val="1620"/>
              </a:lnSpc>
              <a:spcBef>
                <a:spcPts val="0"/>
              </a:spcBef>
              <a:buClr>
                <a:srgbClr val="AB967E"/>
              </a:buClr>
              <a:buSzPct val="130000"/>
            </a:pPr>
            <a:endParaRPr lang="ru-RU" sz="1300" dirty="0">
              <a:solidFill>
                <a:srgbClr val="AB967E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just">
              <a:lnSpc>
                <a:spcPts val="1620"/>
              </a:lnSpc>
              <a:spcBef>
                <a:spcPts val="0"/>
              </a:spcBef>
              <a:buClr>
                <a:srgbClr val="AB967E"/>
              </a:buClr>
              <a:buSzPct val="130000"/>
            </a:pPr>
            <a:endParaRPr lang="ru-RU" sz="1300" dirty="0">
              <a:solidFill>
                <a:srgbClr val="AB967E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just">
              <a:lnSpc>
                <a:spcPts val="1620"/>
              </a:lnSpc>
              <a:spcBef>
                <a:spcPts val="0"/>
              </a:spcBef>
              <a:buClr>
                <a:srgbClr val="AB967E"/>
              </a:buClr>
              <a:buSzPct val="130000"/>
            </a:pPr>
            <a:r>
              <a:rPr lang="ru-RU" sz="1300" b="1" dirty="0">
                <a:solidFill>
                  <a:srgbClr val="AB967E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ОТКРЫТИЕ КОРОТКИХ ПОЗИЦИЙ ПО ЮАНЯМ</a:t>
            </a:r>
            <a:endParaRPr lang="ru-RU" sz="1100" b="1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just">
              <a:lnSpc>
                <a:spcPts val="1620"/>
              </a:lnSpc>
              <a:spcBef>
                <a:spcPts val="0"/>
              </a:spcBef>
              <a:buClr>
                <a:srgbClr val="AB967E"/>
              </a:buClr>
              <a:buSzPct val="130000"/>
            </a:pPr>
            <a:r>
              <a:rPr lang="ru-RU" sz="105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В этом случае понадобится минимум 20% от нужной суммы</a:t>
            </a:r>
            <a:r>
              <a:rPr lang="en-US" sz="105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ru-RU" sz="105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в рублях, а ставка по кредиту в юанях будет составлять </a:t>
            </a:r>
            <a:r>
              <a:rPr lang="en-US" sz="105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3.5%</a:t>
            </a:r>
            <a:r>
              <a:rPr lang="ru-RU" sz="105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 годовых***.</a:t>
            </a:r>
          </a:p>
          <a:p>
            <a:pPr algn="just">
              <a:lnSpc>
                <a:spcPts val="1620"/>
              </a:lnSpc>
              <a:spcBef>
                <a:spcPts val="0"/>
              </a:spcBef>
              <a:buClr>
                <a:srgbClr val="AB967E"/>
              </a:buClr>
              <a:buSzPct val="130000"/>
            </a:pPr>
            <a:endParaRPr lang="ru-RU" sz="1300" dirty="0">
              <a:solidFill>
                <a:srgbClr val="AB967E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just">
              <a:lnSpc>
                <a:spcPts val="1620"/>
              </a:lnSpc>
              <a:spcBef>
                <a:spcPts val="0"/>
              </a:spcBef>
              <a:buClr>
                <a:srgbClr val="AB967E"/>
              </a:buClr>
              <a:buSzPct val="130000"/>
            </a:pPr>
            <a:endParaRPr lang="ru-RU" sz="1300" dirty="0">
              <a:solidFill>
                <a:srgbClr val="AB967E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just">
              <a:lnSpc>
                <a:spcPts val="1620"/>
              </a:lnSpc>
              <a:spcBef>
                <a:spcPts val="0"/>
              </a:spcBef>
              <a:buClr>
                <a:srgbClr val="AB967E"/>
              </a:buClr>
              <a:buSzPct val="130000"/>
            </a:pPr>
            <a:r>
              <a:rPr lang="ru-RU" sz="1300" b="1" dirty="0">
                <a:solidFill>
                  <a:srgbClr val="AB967E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ХЕДЖИРОВАНИЕ ЧЕРЕЗ ФЬЮЧЕРСЫ</a:t>
            </a:r>
            <a:endParaRPr lang="ru-RU" sz="1100" b="1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just">
              <a:lnSpc>
                <a:spcPts val="1620"/>
              </a:lnSpc>
              <a:spcBef>
                <a:spcPts val="0"/>
              </a:spcBef>
              <a:buClr>
                <a:srgbClr val="AB967E"/>
              </a:buClr>
              <a:buSzPct val="130000"/>
            </a:pPr>
            <a:r>
              <a:rPr lang="ru-RU" sz="105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В этом случае может потребоваться 20% суммы в качестве гарантийного обеспечения.</a:t>
            </a:r>
          </a:p>
        </p:txBody>
      </p:sp>
      <p:pic>
        <p:nvPicPr>
          <p:cNvPr id="15" name="Рисунок 6">
            <a:extLst>
              <a:ext uri="{FF2B5EF4-FFF2-40B4-BE49-F238E27FC236}">
                <a16:creationId xmlns:a16="http://schemas.microsoft.com/office/drawing/2014/main" id="{E3CC5638-BFE0-432D-AA59-20C73E0B818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63" t="275" r="38131" b="740"/>
          <a:stretch/>
        </p:blipFill>
        <p:spPr>
          <a:xfrm>
            <a:off x="7119549" y="952499"/>
            <a:ext cx="5072451" cy="5188241"/>
          </a:xfrm>
          <a:prstGeom prst="rect">
            <a:avLst/>
          </a:prstGeom>
        </p:spPr>
      </p:pic>
      <p:grpSp>
        <p:nvGrpSpPr>
          <p:cNvPr id="16" name="Group 788">
            <a:extLst>
              <a:ext uri="{FF2B5EF4-FFF2-40B4-BE49-F238E27FC236}">
                <a16:creationId xmlns:a16="http://schemas.microsoft.com/office/drawing/2014/main" id="{1AFC8A9C-4A6C-4ADC-9D7F-E180B7BEC643}"/>
              </a:ext>
            </a:extLst>
          </p:cNvPr>
          <p:cNvGrpSpPr/>
          <p:nvPr/>
        </p:nvGrpSpPr>
        <p:grpSpPr>
          <a:xfrm>
            <a:off x="630487" y="2930979"/>
            <a:ext cx="488877" cy="488877"/>
            <a:chOff x="6515101" y="2979738"/>
            <a:chExt cx="179388" cy="179388"/>
          </a:xfrm>
        </p:grpSpPr>
        <p:sp>
          <p:nvSpPr>
            <p:cNvPr id="17" name="Oval 1448">
              <a:extLst>
                <a:ext uri="{FF2B5EF4-FFF2-40B4-BE49-F238E27FC236}">
                  <a16:creationId xmlns:a16="http://schemas.microsoft.com/office/drawing/2014/main" id="{4E5BF3B2-9445-4B34-B524-6EC78AE848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15101" y="2979738"/>
              <a:ext cx="179388" cy="179388"/>
            </a:xfrm>
            <a:prstGeom prst="ellipse">
              <a:avLst/>
            </a:prstGeom>
            <a:solidFill>
              <a:srgbClr val="A694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449">
              <a:extLst>
                <a:ext uri="{FF2B5EF4-FFF2-40B4-BE49-F238E27FC236}">
                  <a16:creationId xmlns:a16="http://schemas.microsoft.com/office/drawing/2014/main" id="{D7159E85-B5AA-4C3A-BDEB-BDEAB857CB1A}"/>
                </a:ext>
              </a:extLst>
            </p:cNvPr>
            <p:cNvSpPr>
              <a:spLocks/>
            </p:cNvSpPr>
            <p:nvPr/>
          </p:nvSpPr>
          <p:spPr bwMode="auto">
            <a:xfrm>
              <a:off x="6570663" y="3019425"/>
              <a:ext cx="68263" cy="100013"/>
            </a:xfrm>
            <a:custGeom>
              <a:avLst/>
              <a:gdLst>
                <a:gd name="T0" fmla="*/ 89 w 90"/>
                <a:gd name="T1" fmla="*/ 3 h 130"/>
                <a:gd name="T2" fmla="*/ 87 w 90"/>
                <a:gd name="T3" fmla="*/ 1 h 130"/>
                <a:gd name="T4" fmla="*/ 82 w 90"/>
                <a:gd name="T5" fmla="*/ 0 h 130"/>
                <a:gd name="T6" fmla="*/ 78 w 90"/>
                <a:gd name="T7" fmla="*/ 3 h 130"/>
                <a:gd name="T8" fmla="*/ 45 w 90"/>
                <a:gd name="T9" fmla="*/ 53 h 130"/>
                <a:gd name="T10" fmla="*/ 11 w 90"/>
                <a:gd name="T11" fmla="*/ 3 h 130"/>
                <a:gd name="T12" fmla="*/ 7 w 90"/>
                <a:gd name="T13" fmla="*/ 1 h 130"/>
                <a:gd name="T14" fmla="*/ 3 w 90"/>
                <a:gd name="T15" fmla="*/ 2 h 130"/>
                <a:gd name="T16" fmla="*/ 0 w 90"/>
                <a:gd name="T17" fmla="*/ 6 h 130"/>
                <a:gd name="T18" fmla="*/ 1 w 90"/>
                <a:gd name="T19" fmla="*/ 10 h 130"/>
                <a:gd name="T20" fmla="*/ 33 w 90"/>
                <a:gd name="T21" fmla="*/ 59 h 130"/>
                <a:gd name="T22" fmla="*/ 12 w 90"/>
                <a:gd name="T23" fmla="*/ 59 h 130"/>
                <a:gd name="T24" fmla="*/ 8 w 90"/>
                <a:gd name="T25" fmla="*/ 60 h 130"/>
                <a:gd name="T26" fmla="*/ 6 w 90"/>
                <a:gd name="T27" fmla="*/ 65 h 130"/>
                <a:gd name="T28" fmla="*/ 8 w 90"/>
                <a:gd name="T29" fmla="*/ 70 h 130"/>
                <a:gd name="T30" fmla="*/ 12 w 90"/>
                <a:gd name="T31" fmla="*/ 71 h 130"/>
                <a:gd name="T32" fmla="*/ 38 w 90"/>
                <a:gd name="T33" fmla="*/ 71 h 130"/>
                <a:gd name="T34" fmla="*/ 38 w 90"/>
                <a:gd name="T35" fmla="*/ 84 h 130"/>
                <a:gd name="T36" fmla="*/ 12 w 90"/>
                <a:gd name="T37" fmla="*/ 84 h 130"/>
                <a:gd name="T38" fmla="*/ 8 w 90"/>
                <a:gd name="T39" fmla="*/ 86 h 130"/>
                <a:gd name="T40" fmla="*/ 6 w 90"/>
                <a:gd name="T41" fmla="*/ 91 h 130"/>
                <a:gd name="T42" fmla="*/ 8 w 90"/>
                <a:gd name="T43" fmla="*/ 95 h 130"/>
                <a:gd name="T44" fmla="*/ 12 w 90"/>
                <a:gd name="T45" fmla="*/ 97 h 130"/>
                <a:gd name="T46" fmla="*/ 38 w 90"/>
                <a:gd name="T47" fmla="*/ 97 h 130"/>
                <a:gd name="T48" fmla="*/ 38 w 90"/>
                <a:gd name="T49" fmla="*/ 123 h 130"/>
                <a:gd name="T50" fmla="*/ 40 w 90"/>
                <a:gd name="T51" fmla="*/ 128 h 130"/>
                <a:gd name="T52" fmla="*/ 45 w 90"/>
                <a:gd name="T53" fmla="*/ 130 h 130"/>
                <a:gd name="T54" fmla="*/ 49 w 90"/>
                <a:gd name="T55" fmla="*/ 128 h 130"/>
                <a:gd name="T56" fmla="*/ 51 w 90"/>
                <a:gd name="T57" fmla="*/ 123 h 130"/>
                <a:gd name="T58" fmla="*/ 51 w 90"/>
                <a:gd name="T59" fmla="*/ 97 h 130"/>
                <a:gd name="T60" fmla="*/ 77 w 90"/>
                <a:gd name="T61" fmla="*/ 97 h 130"/>
                <a:gd name="T62" fmla="*/ 82 w 90"/>
                <a:gd name="T63" fmla="*/ 95 h 130"/>
                <a:gd name="T64" fmla="*/ 84 w 90"/>
                <a:gd name="T65" fmla="*/ 91 h 130"/>
                <a:gd name="T66" fmla="*/ 82 w 90"/>
                <a:gd name="T67" fmla="*/ 86 h 130"/>
                <a:gd name="T68" fmla="*/ 77 w 90"/>
                <a:gd name="T69" fmla="*/ 84 h 130"/>
                <a:gd name="T70" fmla="*/ 51 w 90"/>
                <a:gd name="T71" fmla="*/ 84 h 130"/>
                <a:gd name="T72" fmla="*/ 51 w 90"/>
                <a:gd name="T73" fmla="*/ 71 h 130"/>
                <a:gd name="T74" fmla="*/ 77 w 90"/>
                <a:gd name="T75" fmla="*/ 71 h 130"/>
                <a:gd name="T76" fmla="*/ 82 w 90"/>
                <a:gd name="T77" fmla="*/ 70 h 130"/>
                <a:gd name="T78" fmla="*/ 84 w 90"/>
                <a:gd name="T79" fmla="*/ 65 h 130"/>
                <a:gd name="T80" fmla="*/ 82 w 90"/>
                <a:gd name="T81" fmla="*/ 60 h 130"/>
                <a:gd name="T82" fmla="*/ 77 w 90"/>
                <a:gd name="T83" fmla="*/ 59 h 130"/>
                <a:gd name="T84" fmla="*/ 57 w 90"/>
                <a:gd name="T85" fmla="*/ 59 h 130"/>
                <a:gd name="T86" fmla="*/ 89 w 90"/>
                <a:gd name="T87" fmla="*/ 10 h 130"/>
                <a:gd name="T88" fmla="*/ 90 w 90"/>
                <a:gd name="T89" fmla="*/ 8 h 130"/>
                <a:gd name="T90" fmla="*/ 90 w 90"/>
                <a:gd name="T91" fmla="*/ 5 h 130"/>
                <a:gd name="T92" fmla="*/ 89 w 90"/>
                <a:gd name="T93" fmla="*/ 3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90" h="130">
                  <a:moveTo>
                    <a:pt x="89" y="3"/>
                  </a:moveTo>
                  <a:cubicBezTo>
                    <a:pt x="89" y="2"/>
                    <a:pt x="88" y="2"/>
                    <a:pt x="87" y="1"/>
                  </a:cubicBezTo>
                  <a:cubicBezTo>
                    <a:pt x="86" y="0"/>
                    <a:pt x="84" y="0"/>
                    <a:pt x="82" y="0"/>
                  </a:cubicBezTo>
                  <a:cubicBezTo>
                    <a:pt x="81" y="1"/>
                    <a:pt x="79" y="2"/>
                    <a:pt x="78" y="3"/>
                  </a:cubicBezTo>
                  <a:lnTo>
                    <a:pt x="45" y="53"/>
                  </a:lnTo>
                  <a:lnTo>
                    <a:pt x="11" y="3"/>
                  </a:lnTo>
                  <a:cubicBezTo>
                    <a:pt x="10" y="2"/>
                    <a:pt x="9" y="1"/>
                    <a:pt x="7" y="1"/>
                  </a:cubicBezTo>
                  <a:cubicBezTo>
                    <a:pt x="6" y="1"/>
                    <a:pt x="4" y="1"/>
                    <a:pt x="3" y="2"/>
                  </a:cubicBezTo>
                  <a:cubicBezTo>
                    <a:pt x="1" y="3"/>
                    <a:pt x="0" y="4"/>
                    <a:pt x="0" y="6"/>
                  </a:cubicBezTo>
                  <a:cubicBezTo>
                    <a:pt x="0" y="7"/>
                    <a:pt x="0" y="9"/>
                    <a:pt x="1" y="10"/>
                  </a:cubicBezTo>
                  <a:lnTo>
                    <a:pt x="33" y="59"/>
                  </a:lnTo>
                  <a:lnTo>
                    <a:pt x="12" y="59"/>
                  </a:lnTo>
                  <a:cubicBezTo>
                    <a:pt x="11" y="59"/>
                    <a:pt x="9" y="59"/>
                    <a:pt x="8" y="60"/>
                  </a:cubicBezTo>
                  <a:cubicBezTo>
                    <a:pt x="7" y="62"/>
                    <a:pt x="6" y="63"/>
                    <a:pt x="6" y="65"/>
                  </a:cubicBezTo>
                  <a:cubicBezTo>
                    <a:pt x="6" y="67"/>
                    <a:pt x="7" y="68"/>
                    <a:pt x="8" y="70"/>
                  </a:cubicBezTo>
                  <a:cubicBezTo>
                    <a:pt x="9" y="71"/>
                    <a:pt x="11" y="71"/>
                    <a:pt x="12" y="71"/>
                  </a:cubicBezTo>
                  <a:lnTo>
                    <a:pt x="38" y="71"/>
                  </a:lnTo>
                  <a:lnTo>
                    <a:pt x="38" y="84"/>
                  </a:lnTo>
                  <a:lnTo>
                    <a:pt x="12" y="84"/>
                  </a:lnTo>
                  <a:cubicBezTo>
                    <a:pt x="11" y="84"/>
                    <a:pt x="9" y="85"/>
                    <a:pt x="8" y="86"/>
                  </a:cubicBezTo>
                  <a:cubicBezTo>
                    <a:pt x="7" y="87"/>
                    <a:pt x="6" y="89"/>
                    <a:pt x="6" y="91"/>
                  </a:cubicBezTo>
                  <a:cubicBezTo>
                    <a:pt x="6" y="93"/>
                    <a:pt x="7" y="94"/>
                    <a:pt x="8" y="95"/>
                  </a:cubicBezTo>
                  <a:cubicBezTo>
                    <a:pt x="9" y="97"/>
                    <a:pt x="11" y="97"/>
                    <a:pt x="12" y="97"/>
                  </a:cubicBezTo>
                  <a:lnTo>
                    <a:pt x="38" y="97"/>
                  </a:lnTo>
                  <a:lnTo>
                    <a:pt x="38" y="123"/>
                  </a:lnTo>
                  <a:cubicBezTo>
                    <a:pt x="38" y="125"/>
                    <a:pt x="39" y="127"/>
                    <a:pt x="40" y="128"/>
                  </a:cubicBezTo>
                  <a:cubicBezTo>
                    <a:pt x="41" y="129"/>
                    <a:pt x="43" y="130"/>
                    <a:pt x="45" y="130"/>
                  </a:cubicBezTo>
                  <a:cubicBezTo>
                    <a:pt x="47" y="130"/>
                    <a:pt x="48" y="129"/>
                    <a:pt x="49" y="128"/>
                  </a:cubicBezTo>
                  <a:cubicBezTo>
                    <a:pt x="51" y="127"/>
                    <a:pt x="51" y="125"/>
                    <a:pt x="51" y="123"/>
                  </a:cubicBezTo>
                  <a:lnTo>
                    <a:pt x="51" y="97"/>
                  </a:lnTo>
                  <a:lnTo>
                    <a:pt x="77" y="97"/>
                  </a:lnTo>
                  <a:cubicBezTo>
                    <a:pt x="79" y="97"/>
                    <a:pt x="80" y="97"/>
                    <a:pt x="82" y="95"/>
                  </a:cubicBezTo>
                  <a:cubicBezTo>
                    <a:pt x="83" y="94"/>
                    <a:pt x="84" y="93"/>
                    <a:pt x="84" y="91"/>
                  </a:cubicBezTo>
                  <a:cubicBezTo>
                    <a:pt x="84" y="89"/>
                    <a:pt x="83" y="87"/>
                    <a:pt x="82" y="86"/>
                  </a:cubicBezTo>
                  <a:cubicBezTo>
                    <a:pt x="80" y="85"/>
                    <a:pt x="79" y="84"/>
                    <a:pt x="77" y="84"/>
                  </a:cubicBezTo>
                  <a:lnTo>
                    <a:pt x="51" y="84"/>
                  </a:lnTo>
                  <a:lnTo>
                    <a:pt x="51" y="71"/>
                  </a:lnTo>
                  <a:lnTo>
                    <a:pt x="77" y="71"/>
                  </a:lnTo>
                  <a:cubicBezTo>
                    <a:pt x="79" y="71"/>
                    <a:pt x="80" y="71"/>
                    <a:pt x="82" y="70"/>
                  </a:cubicBezTo>
                  <a:cubicBezTo>
                    <a:pt x="83" y="68"/>
                    <a:pt x="84" y="67"/>
                    <a:pt x="84" y="65"/>
                  </a:cubicBezTo>
                  <a:cubicBezTo>
                    <a:pt x="84" y="63"/>
                    <a:pt x="83" y="62"/>
                    <a:pt x="82" y="60"/>
                  </a:cubicBezTo>
                  <a:cubicBezTo>
                    <a:pt x="80" y="59"/>
                    <a:pt x="79" y="59"/>
                    <a:pt x="77" y="59"/>
                  </a:cubicBezTo>
                  <a:lnTo>
                    <a:pt x="57" y="59"/>
                  </a:lnTo>
                  <a:lnTo>
                    <a:pt x="89" y="10"/>
                  </a:lnTo>
                  <a:cubicBezTo>
                    <a:pt x="90" y="10"/>
                    <a:pt x="90" y="9"/>
                    <a:pt x="90" y="8"/>
                  </a:cubicBezTo>
                  <a:cubicBezTo>
                    <a:pt x="90" y="7"/>
                    <a:pt x="90" y="6"/>
                    <a:pt x="90" y="5"/>
                  </a:cubicBezTo>
                  <a:cubicBezTo>
                    <a:pt x="90" y="5"/>
                    <a:pt x="90" y="4"/>
                    <a:pt x="89" y="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6" name="Group 748">
            <a:extLst>
              <a:ext uri="{FF2B5EF4-FFF2-40B4-BE49-F238E27FC236}">
                <a16:creationId xmlns:a16="http://schemas.microsoft.com/office/drawing/2014/main" id="{CB25BB6A-F567-40D3-817A-A7F68A3790F4}"/>
              </a:ext>
            </a:extLst>
          </p:cNvPr>
          <p:cNvGrpSpPr/>
          <p:nvPr/>
        </p:nvGrpSpPr>
        <p:grpSpPr>
          <a:xfrm>
            <a:off x="630487" y="1565878"/>
            <a:ext cx="488877" cy="493202"/>
            <a:chOff x="4994276" y="2767013"/>
            <a:chExt cx="179388" cy="180975"/>
          </a:xfrm>
        </p:grpSpPr>
        <p:sp>
          <p:nvSpPr>
            <p:cNvPr id="27" name="Oval 1420">
              <a:extLst>
                <a:ext uri="{FF2B5EF4-FFF2-40B4-BE49-F238E27FC236}">
                  <a16:creationId xmlns:a16="http://schemas.microsoft.com/office/drawing/2014/main" id="{0AB9D1D9-2194-48B2-851F-B427678819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4276" y="2767013"/>
              <a:ext cx="179388" cy="180975"/>
            </a:xfrm>
            <a:prstGeom prst="ellipse">
              <a:avLst/>
            </a:prstGeom>
            <a:solidFill>
              <a:srgbClr val="A694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421">
              <a:extLst>
                <a:ext uri="{FF2B5EF4-FFF2-40B4-BE49-F238E27FC236}">
                  <a16:creationId xmlns:a16="http://schemas.microsoft.com/office/drawing/2014/main" id="{D17549FE-D293-4D61-85ED-6ECB1579023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33963" y="2809875"/>
              <a:ext cx="98425" cy="93663"/>
            </a:xfrm>
            <a:custGeom>
              <a:avLst/>
              <a:gdLst>
                <a:gd name="T0" fmla="*/ 115 w 130"/>
                <a:gd name="T1" fmla="*/ 41 h 123"/>
                <a:gd name="T2" fmla="*/ 117 w 130"/>
                <a:gd name="T3" fmla="*/ 54 h 123"/>
                <a:gd name="T4" fmla="*/ 97 w 130"/>
                <a:gd name="T5" fmla="*/ 59 h 123"/>
                <a:gd name="T6" fmla="*/ 91 w 130"/>
                <a:gd name="T7" fmla="*/ 52 h 123"/>
                <a:gd name="T8" fmla="*/ 84 w 130"/>
                <a:gd name="T9" fmla="*/ 59 h 123"/>
                <a:gd name="T10" fmla="*/ 46 w 130"/>
                <a:gd name="T11" fmla="*/ 63 h 123"/>
                <a:gd name="T12" fmla="*/ 44 w 130"/>
                <a:gd name="T13" fmla="*/ 54 h 123"/>
                <a:gd name="T14" fmla="*/ 35 w 130"/>
                <a:gd name="T15" fmla="*/ 54 h 123"/>
                <a:gd name="T16" fmla="*/ 33 w 130"/>
                <a:gd name="T17" fmla="*/ 61 h 123"/>
                <a:gd name="T18" fmla="*/ 13 w 130"/>
                <a:gd name="T19" fmla="*/ 46 h 123"/>
                <a:gd name="T20" fmla="*/ 20 w 130"/>
                <a:gd name="T21" fmla="*/ 39 h 123"/>
                <a:gd name="T22" fmla="*/ 52 w 130"/>
                <a:gd name="T23" fmla="*/ 20 h 123"/>
                <a:gd name="T24" fmla="*/ 59 w 130"/>
                <a:gd name="T25" fmla="*/ 13 h 123"/>
                <a:gd name="T26" fmla="*/ 76 w 130"/>
                <a:gd name="T27" fmla="*/ 15 h 123"/>
                <a:gd name="T28" fmla="*/ 78 w 130"/>
                <a:gd name="T29" fmla="*/ 26 h 123"/>
                <a:gd name="T30" fmla="*/ 52 w 130"/>
                <a:gd name="T31" fmla="*/ 20 h 123"/>
                <a:gd name="T32" fmla="*/ 115 w 130"/>
                <a:gd name="T33" fmla="*/ 108 h 123"/>
                <a:gd name="T34" fmla="*/ 20 w 130"/>
                <a:gd name="T35" fmla="*/ 110 h 123"/>
                <a:gd name="T36" fmla="*/ 13 w 130"/>
                <a:gd name="T37" fmla="*/ 104 h 123"/>
                <a:gd name="T38" fmla="*/ 33 w 130"/>
                <a:gd name="T39" fmla="*/ 74 h 123"/>
                <a:gd name="T40" fmla="*/ 35 w 130"/>
                <a:gd name="T41" fmla="*/ 83 h 123"/>
                <a:gd name="T42" fmla="*/ 44 w 130"/>
                <a:gd name="T43" fmla="*/ 83 h 123"/>
                <a:gd name="T44" fmla="*/ 46 w 130"/>
                <a:gd name="T45" fmla="*/ 77 h 123"/>
                <a:gd name="T46" fmla="*/ 84 w 130"/>
                <a:gd name="T47" fmla="*/ 77 h 123"/>
                <a:gd name="T48" fmla="*/ 86 w 130"/>
                <a:gd name="T49" fmla="*/ 83 h 123"/>
                <a:gd name="T50" fmla="*/ 95 w 130"/>
                <a:gd name="T51" fmla="*/ 83 h 123"/>
                <a:gd name="T52" fmla="*/ 97 w 130"/>
                <a:gd name="T53" fmla="*/ 74 h 123"/>
                <a:gd name="T54" fmla="*/ 117 w 130"/>
                <a:gd name="T55" fmla="*/ 104 h 123"/>
                <a:gd name="T56" fmla="*/ 0 w 130"/>
                <a:gd name="T57" fmla="*/ 46 h 123"/>
                <a:gd name="T58" fmla="*/ 6 w 130"/>
                <a:gd name="T59" fmla="*/ 118 h 123"/>
                <a:gd name="T60" fmla="*/ 110 w 130"/>
                <a:gd name="T61" fmla="*/ 123 h 123"/>
                <a:gd name="T62" fmla="*/ 130 w 130"/>
                <a:gd name="T63" fmla="*/ 104 h 123"/>
                <a:gd name="T64" fmla="*/ 124 w 130"/>
                <a:gd name="T65" fmla="*/ 32 h 123"/>
                <a:gd name="T66" fmla="*/ 91 w 130"/>
                <a:gd name="T67" fmla="*/ 26 h 123"/>
                <a:gd name="T68" fmla="*/ 85 w 130"/>
                <a:gd name="T69" fmla="*/ 6 h 123"/>
                <a:gd name="T70" fmla="*/ 59 w 130"/>
                <a:gd name="T71" fmla="*/ 0 h 123"/>
                <a:gd name="T72" fmla="*/ 39 w 130"/>
                <a:gd name="T73" fmla="*/ 20 h 123"/>
                <a:gd name="T74" fmla="*/ 20 w 130"/>
                <a:gd name="T75" fmla="*/ 26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30" h="123">
                  <a:moveTo>
                    <a:pt x="110" y="39"/>
                  </a:moveTo>
                  <a:cubicBezTo>
                    <a:pt x="112" y="39"/>
                    <a:pt x="114" y="40"/>
                    <a:pt x="115" y="41"/>
                  </a:cubicBezTo>
                  <a:cubicBezTo>
                    <a:pt x="116" y="42"/>
                    <a:pt x="117" y="44"/>
                    <a:pt x="117" y="46"/>
                  </a:cubicBezTo>
                  <a:lnTo>
                    <a:pt x="117" y="54"/>
                  </a:lnTo>
                  <a:cubicBezTo>
                    <a:pt x="110" y="57"/>
                    <a:pt x="104" y="59"/>
                    <a:pt x="97" y="61"/>
                  </a:cubicBezTo>
                  <a:lnTo>
                    <a:pt x="97" y="59"/>
                  </a:lnTo>
                  <a:cubicBezTo>
                    <a:pt x="97" y="57"/>
                    <a:pt x="97" y="55"/>
                    <a:pt x="95" y="54"/>
                  </a:cubicBezTo>
                  <a:cubicBezTo>
                    <a:pt x="94" y="53"/>
                    <a:pt x="93" y="52"/>
                    <a:pt x="91" y="52"/>
                  </a:cubicBezTo>
                  <a:cubicBezTo>
                    <a:pt x="89" y="52"/>
                    <a:pt x="88" y="53"/>
                    <a:pt x="86" y="54"/>
                  </a:cubicBezTo>
                  <a:cubicBezTo>
                    <a:pt x="85" y="55"/>
                    <a:pt x="84" y="57"/>
                    <a:pt x="84" y="59"/>
                  </a:cubicBezTo>
                  <a:lnTo>
                    <a:pt x="84" y="63"/>
                  </a:lnTo>
                  <a:cubicBezTo>
                    <a:pt x="72" y="65"/>
                    <a:pt x="58" y="65"/>
                    <a:pt x="46" y="63"/>
                  </a:cubicBezTo>
                  <a:lnTo>
                    <a:pt x="46" y="59"/>
                  </a:lnTo>
                  <a:cubicBezTo>
                    <a:pt x="46" y="57"/>
                    <a:pt x="45" y="55"/>
                    <a:pt x="44" y="54"/>
                  </a:cubicBezTo>
                  <a:cubicBezTo>
                    <a:pt x="43" y="53"/>
                    <a:pt x="41" y="52"/>
                    <a:pt x="39" y="52"/>
                  </a:cubicBezTo>
                  <a:cubicBezTo>
                    <a:pt x="37" y="52"/>
                    <a:pt x="36" y="53"/>
                    <a:pt x="35" y="54"/>
                  </a:cubicBezTo>
                  <a:cubicBezTo>
                    <a:pt x="33" y="55"/>
                    <a:pt x="33" y="57"/>
                    <a:pt x="33" y="59"/>
                  </a:cubicBezTo>
                  <a:lnTo>
                    <a:pt x="33" y="61"/>
                  </a:lnTo>
                  <a:cubicBezTo>
                    <a:pt x="26" y="59"/>
                    <a:pt x="20" y="57"/>
                    <a:pt x="13" y="54"/>
                  </a:cubicBezTo>
                  <a:lnTo>
                    <a:pt x="13" y="46"/>
                  </a:lnTo>
                  <a:cubicBezTo>
                    <a:pt x="13" y="44"/>
                    <a:pt x="14" y="42"/>
                    <a:pt x="15" y="41"/>
                  </a:cubicBezTo>
                  <a:cubicBezTo>
                    <a:pt x="16" y="40"/>
                    <a:pt x="18" y="39"/>
                    <a:pt x="20" y="39"/>
                  </a:cubicBezTo>
                  <a:lnTo>
                    <a:pt x="110" y="39"/>
                  </a:lnTo>
                  <a:close/>
                  <a:moveTo>
                    <a:pt x="52" y="20"/>
                  </a:moveTo>
                  <a:cubicBezTo>
                    <a:pt x="52" y="18"/>
                    <a:pt x="53" y="16"/>
                    <a:pt x="54" y="15"/>
                  </a:cubicBezTo>
                  <a:cubicBezTo>
                    <a:pt x="55" y="14"/>
                    <a:pt x="57" y="13"/>
                    <a:pt x="59" y="13"/>
                  </a:cubicBezTo>
                  <a:lnTo>
                    <a:pt x="71" y="13"/>
                  </a:lnTo>
                  <a:cubicBezTo>
                    <a:pt x="73" y="13"/>
                    <a:pt x="75" y="14"/>
                    <a:pt x="76" y="15"/>
                  </a:cubicBezTo>
                  <a:cubicBezTo>
                    <a:pt x="77" y="16"/>
                    <a:pt x="78" y="18"/>
                    <a:pt x="78" y="20"/>
                  </a:cubicBezTo>
                  <a:lnTo>
                    <a:pt x="78" y="26"/>
                  </a:lnTo>
                  <a:lnTo>
                    <a:pt x="52" y="26"/>
                  </a:lnTo>
                  <a:lnTo>
                    <a:pt x="52" y="20"/>
                  </a:lnTo>
                  <a:close/>
                  <a:moveTo>
                    <a:pt x="117" y="104"/>
                  </a:moveTo>
                  <a:cubicBezTo>
                    <a:pt x="117" y="106"/>
                    <a:pt x="116" y="107"/>
                    <a:pt x="115" y="108"/>
                  </a:cubicBezTo>
                  <a:cubicBezTo>
                    <a:pt x="114" y="110"/>
                    <a:pt x="112" y="110"/>
                    <a:pt x="110" y="110"/>
                  </a:cubicBezTo>
                  <a:lnTo>
                    <a:pt x="20" y="110"/>
                  </a:lnTo>
                  <a:cubicBezTo>
                    <a:pt x="18" y="110"/>
                    <a:pt x="16" y="110"/>
                    <a:pt x="15" y="108"/>
                  </a:cubicBezTo>
                  <a:cubicBezTo>
                    <a:pt x="14" y="107"/>
                    <a:pt x="13" y="106"/>
                    <a:pt x="13" y="104"/>
                  </a:cubicBezTo>
                  <a:lnTo>
                    <a:pt x="13" y="68"/>
                  </a:lnTo>
                  <a:cubicBezTo>
                    <a:pt x="20" y="71"/>
                    <a:pt x="26" y="73"/>
                    <a:pt x="33" y="74"/>
                  </a:cubicBezTo>
                  <a:lnTo>
                    <a:pt x="33" y="78"/>
                  </a:lnTo>
                  <a:cubicBezTo>
                    <a:pt x="33" y="80"/>
                    <a:pt x="33" y="82"/>
                    <a:pt x="35" y="83"/>
                  </a:cubicBezTo>
                  <a:cubicBezTo>
                    <a:pt x="36" y="84"/>
                    <a:pt x="37" y="85"/>
                    <a:pt x="39" y="85"/>
                  </a:cubicBezTo>
                  <a:cubicBezTo>
                    <a:pt x="41" y="85"/>
                    <a:pt x="43" y="84"/>
                    <a:pt x="44" y="83"/>
                  </a:cubicBezTo>
                  <a:cubicBezTo>
                    <a:pt x="45" y="82"/>
                    <a:pt x="46" y="80"/>
                    <a:pt x="46" y="78"/>
                  </a:cubicBezTo>
                  <a:lnTo>
                    <a:pt x="46" y="77"/>
                  </a:lnTo>
                  <a:cubicBezTo>
                    <a:pt x="52" y="78"/>
                    <a:pt x="59" y="78"/>
                    <a:pt x="65" y="78"/>
                  </a:cubicBezTo>
                  <a:cubicBezTo>
                    <a:pt x="72" y="78"/>
                    <a:pt x="78" y="78"/>
                    <a:pt x="84" y="77"/>
                  </a:cubicBezTo>
                  <a:lnTo>
                    <a:pt x="84" y="78"/>
                  </a:lnTo>
                  <a:cubicBezTo>
                    <a:pt x="84" y="80"/>
                    <a:pt x="85" y="82"/>
                    <a:pt x="86" y="83"/>
                  </a:cubicBezTo>
                  <a:cubicBezTo>
                    <a:pt x="88" y="84"/>
                    <a:pt x="89" y="85"/>
                    <a:pt x="91" y="85"/>
                  </a:cubicBezTo>
                  <a:cubicBezTo>
                    <a:pt x="93" y="85"/>
                    <a:pt x="94" y="84"/>
                    <a:pt x="95" y="83"/>
                  </a:cubicBezTo>
                  <a:cubicBezTo>
                    <a:pt x="97" y="82"/>
                    <a:pt x="97" y="80"/>
                    <a:pt x="97" y="78"/>
                  </a:cubicBezTo>
                  <a:lnTo>
                    <a:pt x="97" y="74"/>
                  </a:lnTo>
                  <a:cubicBezTo>
                    <a:pt x="104" y="73"/>
                    <a:pt x="110" y="71"/>
                    <a:pt x="117" y="68"/>
                  </a:cubicBezTo>
                  <a:lnTo>
                    <a:pt x="117" y="104"/>
                  </a:lnTo>
                  <a:close/>
                  <a:moveTo>
                    <a:pt x="6" y="32"/>
                  </a:moveTo>
                  <a:cubicBezTo>
                    <a:pt x="2" y="36"/>
                    <a:pt x="0" y="40"/>
                    <a:pt x="0" y="46"/>
                  </a:cubicBezTo>
                  <a:lnTo>
                    <a:pt x="0" y="104"/>
                  </a:lnTo>
                  <a:cubicBezTo>
                    <a:pt x="0" y="109"/>
                    <a:pt x="2" y="114"/>
                    <a:pt x="6" y="118"/>
                  </a:cubicBezTo>
                  <a:cubicBezTo>
                    <a:pt x="10" y="121"/>
                    <a:pt x="15" y="123"/>
                    <a:pt x="20" y="123"/>
                  </a:cubicBezTo>
                  <a:lnTo>
                    <a:pt x="110" y="123"/>
                  </a:lnTo>
                  <a:cubicBezTo>
                    <a:pt x="115" y="123"/>
                    <a:pt x="120" y="121"/>
                    <a:pt x="124" y="118"/>
                  </a:cubicBezTo>
                  <a:cubicBezTo>
                    <a:pt x="128" y="114"/>
                    <a:pt x="130" y="109"/>
                    <a:pt x="130" y="104"/>
                  </a:cubicBezTo>
                  <a:lnTo>
                    <a:pt x="130" y="46"/>
                  </a:lnTo>
                  <a:cubicBezTo>
                    <a:pt x="130" y="40"/>
                    <a:pt x="128" y="36"/>
                    <a:pt x="124" y="32"/>
                  </a:cubicBezTo>
                  <a:cubicBezTo>
                    <a:pt x="120" y="28"/>
                    <a:pt x="115" y="26"/>
                    <a:pt x="110" y="26"/>
                  </a:cubicBezTo>
                  <a:lnTo>
                    <a:pt x="91" y="26"/>
                  </a:lnTo>
                  <a:lnTo>
                    <a:pt x="91" y="20"/>
                  </a:lnTo>
                  <a:cubicBezTo>
                    <a:pt x="91" y="15"/>
                    <a:pt x="89" y="10"/>
                    <a:pt x="85" y="6"/>
                  </a:cubicBezTo>
                  <a:cubicBezTo>
                    <a:pt x="82" y="2"/>
                    <a:pt x="77" y="0"/>
                    <a:pt x="71" y="0"/>
                  </a:cubicBezTo>
                  <a:lnTo>
                    <a:pt x="59" y="0"/>
                  </a:lnTo>
                  <a:cubicBezTo>
                    <a:pt x="53" y="0"/>
                    <a:pt x="48" y="2"/>
                    <a:pt x="45" y="6"/>
                  </a:cubicBezTo>
                  <a:cubicBezTo>
                    <a:pt x="41" y="10"/>
                    <a:pt x="39" y="15"/>
                    <a:pt x="39" y="20"/>
                  </a:cubicBezTo>
                  <a:lnTo>
                    <a:pt x="39" y="26"/>
                  </a:lnTo>
                  <a:lnTo>
                    <a:pt x="20" y="26"/>
                  </a:lnTo>
                  <a:cubicBezTo>
                    <a:pt x="15" y="26"/>
                    <a:pt x="10" y="28"/>
                    <a:pt x="6" y="3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9" name="Group 1048">
            <a:extLst>
              <a:ext uri="{FF2B5EF4-FFF2-40B4-BE49-F238E27FC236}">
                <a16:creationId xmlns:a16="http://schemas.microsoft.com/office/drawing/2014/main" id="{2ED0159B-C84C-4EE5-9CB4-41496C5E5D5A}"/>
              </a:ext>
            </a:extLst>
          </p:cNvPr>
          <p:cNvGrpSpPr/>
          <p:nvPr/>
        </p:nvGrpSpPr>
        <p:grpSpPr>
          <a:xfrm>
            <a:off x="630487" y="5038596"/>
            <a:ext cx="488877" cy="484548"/>
            <a:chOff x="6530976" y="2762250"/>
            <a:chExt cx="179388" cy="177800"/>
          </a:xfrm>
        </p:grpSpPr>
        <p:sp>
          <p:nvSpPr>
            <p:cNvPr id="30" name="Oval 1646">
              <a:extLst>
                <a:ext uri="{FF2B5EF4-FFF2-40B4-BE49-F238E27FC236}">
                  <a16:creationId xmlns:a16="http://schemas.microsoft.com/office/drawing/2014/main" id="{752A7C84-C70C-4AFC-AFEC-C9F4533549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30976" y="2762250"/>
              <a:ext cx="179388" cy="177800"/>
            </a:xfrm>
            <a:prstGeom prst="ellipse">
              <a:avLst/>
            </a:prstGeom>
            <a:solidFill>
              <a:srgbClr val="A694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1647">
              <a:extLst>
                <a:ext uri="{FF2B5EF4-FFF2-40B4-BE49-F238E27FC236}">
                  <a16:creationId xmlns:a16="http://schemas.microsoft.com/office/drawing/2014/main" id="{CBB6300B-2F8B-4AC9-9A71-433D58B43A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70664" y="2808288"/>
              <a:ext cx="79375" cy="84138"/>
            </a:xfrm>
            <a:custGeom>
              <a:avLst/>
              <a:gdLst>
                <a:gd name="T0" fmla="*/ 66 w 104"/>
                <a:gd name="T1" fmla="*/ 47 h 110"/>
                <a:gd name="T2" fmla="*/ 52 w 104"/>
                <a:gd name="T3" fmla="*/ 52 h 110"/>
                <a:gd name="T4" fmla="*/ 41 w 104"/>
                <a:gd name="T5" fmla="*/ 49 h 110"/>
                <a:gd name="T6" fmla="*/ 34 w 104"/>
                <a:gd name="T7" fmla="*/ 40 h 110"/>
                <a:gd name="T8" fmla="*/ 33 w 104"/>
                <a:gd name="T9" fmla="*/ 29 h 110"/>
                <a:gd name="T10" fmla="*/ 38 w 104"/>
                <a:gd name="T11" fmla="*/ 19 h 110"/>
                <a:gd name="T12" fmla="*/ 48 w 104"/>
                <a:gd name="T13" fmla="*/ 14 h 110"/>
                <a:gd name="T14" fmla="*/ 60 w 104"/>
                <a:gd name="T15" fmla="*/ 15 h 110"/>
                <a:gd name="T16" fmla="*/ 68 w 104"/>
                <a:gd name="T17" fmla="*/ 22 h 110"/>
                <a:gd name="T18" fmla="*/ 71 w 104"/>
                <a:gd name="T19" fmla="*/ 33 h 110"/>
                <a:gd name="T20" fmla="*/ 66 w 104"/>
                <a:gd name="T21" fmla="*/ 47 h 110"/>
                <a:gd name="T22" fmla="*/ 73 w 104"/>
                <a:gd name="T23" fmla="*/ 57 h 110"/>
                <a:gd name="T24" fmla="*/ 82 w 104"/>
                <a:gd name="T25" fmla="*/ 46 h 110"/>
                <a:gd name="T26" fmla="*/ 84 w 104"/>
                <a:gd name="T27" fmla="*/ 33 h 110"/>
                <a:gd name="T28" fmla="*/ 75 w 104"/>
                <a:gd name="T29" fmla="*/ 10 h 110"/>
                <a:gd name="T30" fmla="*/ 52 w 104"/>
                <a:gd name="T31" fmla="*/ 0 h 110"/>
                <a:gd name="T32" fmla="*/ 29 w 104"/>
                <a:gd name="T33" fmla="*/ 10 h 110"/>
                <a:gd name="T34" fmla="*/ 20 w 104"/>
                <a:gd name="T35" fmla="*/ 33 h 110"/>
                <a:gd name="T36" fmla="*/ 23 w 104"/>
                <a:gd name="T37" fmla="*/ 46 h 110"/>
                <a:gd name="T38" fmla="*/ 31 w 104"/>
                <a:gd name="T39" fmla="*/ 57 h 110"/>
                <a:gd name="T40" fmla="*/ 9 w 104"/>
                <a:gd name="T41" fmla="*/ 76 h 110"/>
                <a:gd name="T42" fmla="*/ 0 w 104"/>
                <a:gd name="T43" fmla="*/ 104 h 110"/>
                <a:gd name="T44" fmla="*/ 2 w 104"/>
                <a:gd name="T45" fmla="*/ 109 h 110"/>
                <a:gd name="T46" fmla="*/ 7 w 104"/>
                <a:gd name="T47" fmla="*/ 110 h 110"/>
                <a:gd name="T48" fmla="*/ 11 w 104"/>
                <a:gd name="T49" fmla="*/ 109 h 110"/>
                <a:gd name="T50" fmla="*/ 13 w 104"/>
                <a:gd name="T51" fmla="*/ 104 h 110"/>
                <a:gd name="T52" fmla="*/ 25 w 104"/>
                <a:gd name="T53" fmla="*/ 77 h 110"/>
                <a:gd name="T54" fmla="*/ 52 w 104"/>
                <a:gd name="T55" fmla="*/ 65 h 110"/>
                <a:gd name="T56" fmla="*/ 80 w 104"/>
                <a:gd name="T57" fmla="*/ 77 h 110"/>
                <a:gd name="T58" fmla="*/ 91 w 104"/>
                <a:gd name="T59" fmla="*/ 104 h 110"/>
                <a:gd name="T60" fmla="*/ 93 w 104"/>
                <a:gd name="T61" fmla="*/ 109 h 110"/>
                <a:gd name="T62" fmla="*/ 97 w 104"/>
                <a:gd name="T63" fmla="*/ 110 h 110"/>
                <a:gd name="T64" fmla="*/ 102 w 104"/>
                <a:gd name="T65" fmla="*/ 109 h 110"/>
                <a:gd name="T66" fmla="*/ 104 w 104"/>
                <a:gd name="T67" fmla="*/ 104 h 110"/>
                <a:gd name="T68" fmla="*/ 96 w 104"/>
                <a:gd name="T69" fmla="*/ 76 h 110"/>
                <a:gd name="T70" fmla="*/ 73 w 104"/>
                <a:gd name="T71" fmla="*/ 57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04" h="110">
                  <a:moveTo>
                    <a:pt x="66" y="47"/>
                  </a:moveTo>
                  <a:cubicBezTo>
                    <a:pt x="62" y="50"/>
                    <a:pt x="57" y="52"/>
                    <a:pt x="52" y="52"/>
                  </a:cubicBezTo>
                  <a:cubicBezTo>
                    <a:pt x="48" y="52"/>
                    <a:pt x="44" y="51"/>
                    <a:pt x="41" y="49"/>
                  </a:cubicBezTo>
                  <a:cubicBezTo>
                    <a:pt x="38" y="47"/>
                    <a:pt x="36" y="44"/>
                    <a:pt x="34" y="40"/>
                  </a:cubicBezTo>
                  <a:cubicBezTo>
                    <a:pt x="33" y="37"/>
                    <a:pt x="32" y="33"/>
                    <a:pt x="33" y="29"/>
                  </a:cubicBezTo>
                  <a:cubicBezTo>
                    <a:pt x="34" y="25"/>
                    <a:pt x="36" y="22"/>
                    <a:pt x="38" y="19"/>
                  </a:cubicBezTo>
                  <a:cubicBezTo>
                    <a:pt x="41" y="16"/>
                    <a:pt x="45" y="15"/>
                    <a:pt x="48" y="14"/>
                  </a:cubicBezTo>
                  <a:cubicBezTo>
                    <a:pt x="52" y="13"/>
                    <a:pt x="56" y="13"/>
                    <a:pt x="60" y="15"/>
                  </a:cubicBezTo>
                  <a:cubicBezTo>
                    <a:pt x="63" y="16"/>
                    <a:pt x="66" y="19"/>
                    <a:pt x="68" y="22"/>
                  </a:cubicBezTo>
                  <a:cubicBezTo>
                    <a:pt x="70" y="25"/>
                    <a:pt x="71" y="29"/>
                    <a:pt x="71" y="33"/>
                  </a:cubicBezTo>
                  <a:cubicBezTo>
                    <a:pt x="71" y="38"/>
                    <a:pt x="69" y="43"/>
                    <a:pt x="66" y="47"/>
                  </a:cubicBezTo>
                  <a:close/>
                  <a:moveTo>
                    <a:pt x="73" y="57"/>
                  </a:moveTo>
                  <a:cubicBezTo>
                    <a:pt x="77" y="54"/>
                    <a:pt x="80" y="50"/>
                    <a:pt x="82" y="46"/>
                  </a:cubicBezTo>
                  <a:cubicBezTo>
                    <a:pt x="83" y="42"/>
                    <a:pt x="84" y="37"/>
                    <a:pt x="84" y="33"/>
                  </a:cubicBezTo>
                  <a:cubicBezTo>
                    <a:pt x="84" y="24"/>
                    <a:pt x="81" y="16"/>
                    <a:pt x="75" y="10"/>
                  </a:cubicBezTo>
                  <a:cubicBezTo>
                    <a:pt x="69" y="4"/>
                    <a:pt x="61" y="0"/>
                    <a:pt x="52" y="0"/>
                  </a:cubicBezTo>
                  <a:cubicBezTo>
                    <a:pt x="44" y="0"/>
                    <a:pt x="35" y="4"/>
                    <a:pt x="29" y="10"/>
                  </a:cubicBezTo>
                  <a:cubicBezTo>
                    <a:pt x="23" y="16"/>
                    <a:pt x="20" y="24"/>
                    <a:pt x="20" y="33"/>
                  </a:cubicBezTo>
                  <a:cubicBezTo>
                    <a:pt x="20" y="37"/>
                    <a:pt x="21" y="42"/>
                    <a:pt x="23" y="46"/>
                  </a:cubicBezTo>
                  <a:cubicBezTo>
                    <a:pt x="25" y="50"/>
                    <a:pt x="27" y="54"/>
                    <a:pt x="31" y="57"/>
                  </a:cubicBezTo>
                  <a:cubicBezTo>
                    <a:pt x="22" y="61"/>
                    <a:pt x="14" y="68"/>
                    <a:pt x="9" y="76"/>
                  </a:cubicBezTo>
                  <a:cubicBezTo>
                    <a:pt x="3" y="84"/>
                    <a:pt x="0" y="94"/>
                    <a:pt x="0" y="104"/>
                  </a:cubicBezTo>
                  <a:cubicBezTo>
                    <a:pt x="0" y="106"/>
                    <a:pt x="1" y="107"/>
                    <a:pt x="2" y="109"/>
                  </a:cubicBezTo>
                  <a:cubicBezTo>
                    <a:pt x="3" y="110"/>
                    <a:pt x="5" y="110"/>
                    <a:pt x="7" y="110"/>
                  </a:cubicBezTo>
                  <a:cubicBezTo>
                    <a:pt x="9" y="110"/>
                    <a:pt x="10" y="110"/>
                    <a:pt x="11" y="109"/>
                  </a:cubicBezTo>
                  <a:cubicBezTo>
                    <a:pt x="13" y="107"/>
                    <a:pt x="13" y="106"/>
                    <a:pt x="13" y="104"/>
                  </a:cubicBezTo>
                  <a:cubicBezTo>
                    <a:pt x="13" y="94"/>
                    <a:pt x="17" y="84"/>
                    <a:pt x="25" y="77"/>
                  </a:cubicBezTo>
                  <a:cubicBezTo>
                    <a:pt x="32" y="69"/>
                    <a:pt x="42" y="65"/>
                    <a:pt x="52" y="65"/>
                  </a:cubicBezTo>
                  <a:cubicBezTo>
                    <a:pt x="62" y="65"/>
                    <a:pt x="72" y="69"/>
                    <a:pt x="80" y="77"/>
                  </a:cubicBezTo>
                  <a:cubicBezTo>
                    <a:pt x="87" y="84"/>
                    <a:pt x="91" y="94"/>
                    <a:pt x="91" y="104"/>
                  </a:cubicBezTo>
                  <a:cubicBezTo>
                    <a:pt x="91" y="106"/>
                    <a:pt x="92" y="107"/>
                    <a:pt x="93" y="109"/>
                  </a:cubicBezTo>
                  <a:cubicBezTo>
                    <a:pt x="94" y="110"/>
                    <a:pt x="96" y="110"/>
                    <a:pt x="97" y="110"/>
                  </a:cubicBezTo>
                  <a:cubicBezTo>
                    <a:pt x="99" y="110"/>
                    <a:pt x="101" y="110"/>
                    <a:pt x="102" y="109"/>
                  </a:cubicBezTo>
                  <a:cubicBezTo>
                    <a:pt x="103" y="107"/>
                    <a:pt x="104" y="106"/>
                    <a:pt x="104" y="104"/>
                  </a:cubicBezTo>
                  <a:cubicBezTo>
                    <a:pt x="104" y="94"/>
                    <a:pt x="101" y="84"/>
                    <a:pt x="96" y="76"/>
                  </a:cubicBezTo>
                  <a:cubicBezTo>
                    <a:pt x="90" y="68"/>
                    <a:pt x="82" y="61"/>
                    <a:pt x="73" y="57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1648">
              <a:extLst>
                <a:ext uri="{FF2B5EF4-FFF2-40B4-BE49-F238E27FC236}">
                  <a16:creationId xmlns:a16="http://schemas.microsoft.com/office/drawing/2014/main" id="{0EDBFA4B-6958-4409-9445-6372B2F18FBE}"/>
                </a:ext>
              </a:extLst>
            </p:cNvPr>
            <p:cNvSpPr>
              <a:spLocks/>
            </p:cNvSpPr>
            <p:nvPr/>
          </p:nvSpPr>
          <p:spPr bwMode="auto">
            <a:xfrm>
              <a:off x="6640514" y="2833688"/>
              <a:ext cx="30163" cy="30163"/>
            </a:xfrm>
            <a:custGeom>
              <a:avLst/>
              <a:gdLst>
                <a:gd name="T0" fmla="*/ 32 w 39"/>
                <a:gd name="T1" fmla="*/ 13 h 39"/>
                <a:gd name="T2" fmla="*/ 26 w 39"/>
                <a:gd name="T3" fmla="*/ 13 h 39"/>
                <a:gd name="T4" fmla="*/ 26 w 39"/>
                <a:gd name="T5" fmla="*/ 6 h 39"/>
                <a:gd name="T6" fmla="*/ 24 w 39"/>
                <a:gd name="T7" fmla="*/ 2 h 39"/>
                <a:gd name="T8" fmla="*/ 19 w 39"/>
                <a:gd name="T9" fmla="*/ 0 h 39"/>
                <a:gd name="T10" fmla="*/ 15 w 39"/>
                <a:gd name="T11" fmla="*/ 2 h 39"/>
                <a:gd name="T12" fmla="*/ 13 w 39"/>
                <a:gd name="T13" fmla="*/ 6 h 39"/>
                <a:gd name="T14" fmla="*/ 13 w 39"/>
                <a:gd name="T15" fmla="*/ 13 h 39"/>
                <a:gd name="T16" fmla="*/ 6 w 39"/>
                <a:gd name="T17" fmla="*/ 13 h 39"/>
                <a:gd name="T18" fmla="*/ 2 w 39"/>
                <a:gd name="T19" fmla="*/ 15 h 39"/>
                <a:gd name="T20" fmla="*/ 0 w 39"/>
                <a:gd name="T21" fmla="*/ 19 h 39"/>
                <a:gd name="T22" fmla="*/ 2 w 39"/>
                <a:gd name="T23" fmla="*/ 24 h 39"/>
                <a:gd name="T24" fmla="*/ 6 w 39"/>
                <a:gd name="T25" fmla="*/ 26 h 39"/>
                <a:gd name="T26" fmla="*/ 13 w 39"/>
                <a:gd name="T27" fmla="*/ 26 h 39"/>
                <a:gd name="T28" fmla="*/ 13 w 39"/>
                <a:gd name="T29" fmla="*/ 32 h 39"/>
                <a:gd name="T30" fmla="*/ 15 w 39"/>
                <a:gd name="T31" fmla="*/ 37 h 39"/>
                <a:gd name="T32" fmla="*/ 19 w 39"/>
                <a:gd name="T33" fmla="*/ 39 h 39"/>
                <a:gd name="T34" fmla="*/ 24 w 39"/>
                <a:gd name="T35" fmla="*/ 37 h 39"/>
                <a:gd name="T36" fmla="*/ 26 w 39"/>
                <a:gd name="T37" fmla="*/ 32 h 39"/>
                <a:gd name="T38" fmla="*/ 26 w 39"/>
                <a:gd name="T39" fmla="*/ 26 h 39"/>
                <a:gd name="T40" fmla="*/ 32 w 39"/>
                <a:gd name="T41" fmla="*/ 26 h 39"/>
                <a:gd name="T42" fmla="*/ 37 w 39"/>
                <a:gd name="T43" fmla="*/ 24 h 39"/>
                <a:gd name="T44" fmla="*/ 39 w 39"/>
                <a:gd name="T45" fmla="*/ 19 h 39"/>
                <a:gd name="T46" fmla="*/ 37 w 39"/>
                <a:gd name="T47" fmla="*/ 15 h 39"/>
                <a:gd name="T48" fmla="*/ 32 w 39"/>
                <a:gd name="T49" fmla="*/ 13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9" h="39">
                  <a:moveTo>
                    <a:pt x="32" y="13"/>
                  </a:moveTo>
                  <a:lnTo>
                    <a:pt x="26" y="13"/>
                  </a:lnTo>
                  <a:lnTo>
                    <a:pt x="26" y="6"/>
                  </a:lnTo>
                  <a:cubicBezTo>
                    <a:pt x="26" y="5"/>
                    <a:pt x="25" y="3"/>
                    <a:pt x="24" y="2"/>
                  </a:cubicBezTo>
                  <a:cubicBezTo>
                    <a:pt x="23" y="1"/>
                    <a:pt x="21" y="0"/>
                    <a:pt x="19" y="0"/>
                  </a:cubicBezTo>
                  <a:cubicBezTo>
                    <a:pt x="18" y="0"/>
                    <a:pt x="16" y="1"/>
                    <a:pt x="15" y="2"/>
                  </a:cubicBezTo>
                  <a:cubicBezTo>
                    <a:pt x="14" y="3"/>
                    <a:pt x="13" y="5"/>
                    <a:pt x="13" y="6"/>
                  </a:cubicBezTo>
                  <a:lnTo>
                    <a:pt x="13" y="13"/>
                  </a:lnTo>
                  <a:lnTo>
                    <a:pt x="6" y="13"/>
                  </a:lnTo>
                  <a:cubicBezTo>
                    <a:pt x="5" y="13"/>
                    <a:pt x="3" y="13"/>
                    <a:pt x="2" y="15"/>
                  </a:cubicBezTo>
                  <a:cubicBezTo>
                    <a:pt x="1" y="16"/>
                    <a:pt x="0" y="18"/>
                    <a:pt x="0" y="19"/>
                  </a:cubicBezTo>
                  <a:cubicBezTo>
                    <a:pt x="0" y="21"/>
                    <a:pt x="1" y="23"/>
                    <a:pt x="2" y="24"/>
                  </a:cubicBezTo>
                  <a:cubicBezTo>
                    <a:pt x="3" y="25"/>
                    <a:pt x="5" y="26"/>
                    <a:pt x="6" y="26"/>
                  </a:cubicBezTo>
                  <a:lnTo>
                    <a:pt x="13" y="26"/>
                  </a:lnTo>
                  <a:lnTo>
                    <a:pt x="13" y="32"/>
                  </a:lnTo>
                  <a:cubicBezTo>
                    <a:pt x="13" y="34"/>
                    <a:pt x="14" y="36"/>
                    <a:pt x="15" y="37"/>
                  </a:cubicBezTo>
                  <a:cubicBezTo>
                    <a:pt x="16" y="38"/>
                    <a:pt x="18" y="39"/>
                    <a:pt x="19" y="39"/>
                  </a:cubicBezTo>
                  <a:cubicBezTo>
                    <a:pt x="21" y="39"/>
                    <a:pt x="23" y="38"/>
                    <a:pt x="24" y="37"/>
                  </a:cubicBezTo>
                  <a:cubicBezTo>
                    <a:pt x="25" y="36"/>
                    <a:pt x="26" y="34"/>
                    <a:pt x="26" y="32"/>
                  </a:cubicBezTo>
                  <a:lnTo>
                    <a:pt x="26" y="26"/>
                  </a:lnTo>
                  <a:lnTo>
                    <a:pt x="32" y="26"/>
                  </a:lnTo>
                  <a:cubicBezTo>
                    <a:pt x="34" y="26"/>
                    <a:pt x="36" y="25"/>
                    <a:pt x="37" y="24"/>
                  </a:cubicBezTo>
                  <a:cubicBezTo>
                    <a:pt x="38" y="23"/>
                    <a:pt x="39" y="21"/>
                    <a:pt x="39" y="19"/>
                  </a:cubicBezTo>
                  <a:cubicBezTo>
                    <a:pt x="39" y="18"/>
                    <a:pt x="38" y="16"/>
                    <a:pt x="37" y="15"/>
                  </a:cubicBezTo>
                  <a:cubicBezTo>
                    <a:pt x="36" y="13"/>
                    <a:pt x="34" y="13"/>
                    <a:pt x="32" y="1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3" name="Group 704">
            <a:extLst>
              <a:ext uri="{FF2B5EF4-FFF2-40B4-BE49-F238E27FC236}">
                <a16:creationId xmlns:a16="http://schemas.microsoft.com/office/drawing/2014/main" id="{A96A8076-62E5-4468-9BCA-6BE309294F05}"/>
              </a:ext>
            </a:extLst>
          </p:cNvPr>
          <p:cNvGrpSpPr/>
          <p:nvPr/>
        </p:nvGrpSpPr>
        <p:grpSpPr>
          <a:xfrm>
            <a:off x="630487" y="4047316"/>
            <a:ext cx="488877" cy="488877"/>
            <a:chOff x="4787901" y="2301875"/>
            <a:chExt cx="179388" cy="179388"/>
          </a:xfrm>
        </p:grpSpPr>
        <p:sp>
          <p:nvSpPr>
            <p:cNvPr id="34" name="Oval 1387">
              <a:extLst>
                <a:ext uri="{FF2B5EF4-FFF2-40B4-BE49-F238E27FC236}">
                  <a16:creationId xmlns:a16="http://schemas.microsoft.com/office/drawing/2014/main" id="{8C55A819-AFE2-4FAC-BD3B-7DAEFE773B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7901" y="2301875"/>
              <a:ext cx="179388" cy="179388"/>
            </a:xfrm>
            <a:prstGeom prst="ellipse">
              <a:avLst/>
            </a:prstGeom>
            <a:solidFill>
              <a:srgbClr val="A694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5" name="Group 706">
              <a:extLst>
                <a:ext uri="{FF2B5EF4-FFF2-40B4-BE49-F238E27FC236}">
                  <a16:creationId xmlns:a16="http://schemas.microsoft.com/office/drawing/2014/main" id="{3294CE7F-AA91-42EA-8A99-ED579392D006}"/>
                </a:ext>
              </a:extLst>
            </p:cNvPr>
            <p:cNvGrpSpPr/>
            <p:nvPr/>
          </p:nvGrpSpPr>
          <p:grpSpPr>
            <a:xfrm>
              <a:off x="4823620" y="2342357"/>
              <a:ext cx="107950" cy="98425"/>
              <a:chOff x="4824413" y="2341563"/>
              <a:chExt cx="107950" cy="98425"/>
            </a:xfrm>
          </p:grpSpPr>
          <p:sp>
            <p:nvSpPr>
              <p:cNvPr id="36" name="Freeform 1388">
                <a:extLst>
                  <a:ext uri="{FF2B5EF4-FFF2-40B4-BE49-F238E27FC236}">
                    <a16:creationId xmlns:a16="http://schemas.microsoft.com/office/drawing/2014/main" id="{0D27C454-A719-4763-8075-60771D31A0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62513" y="2341563"/>
                <a:ext cx="31750" cy="39688"/>
              </a:xfrm>
              <a:custGeom>
                <a:avLst/>
                <a:gdLst>
                  <a:gd name="T0" fmla="*/ 42 w 43"/>
                  <a:gd name="T1" fmla="*/ 24 h 52"/>
                  <a:gd name="T2" fmla="*/ 43 w 43"/>
                  <a:gd name="T3" fmla="*/ 21 h 52"/>
                  <a:gd name="T4" fmla="*/ 42 w 43"/>
                  <a:gd name="T5" fmla="*/ 19 h 52"/>
                  <a:gd name="T6" fmla="*/ 41 w 43"/>
                  <a:gd name="T7" fmla="*/ 17 h 52"/>
                  <a:gd name="T8" fmla="*/ 26 w 43"/>
                  <a:gd name="T9" fmla="*/ 2 h 52"/>
                  <a:gd name="T10" fmla="*/ 24 w 43"/>
                  <a:gd name="T11" fmla="*/ 0 h 52"/>
                  <a:gd name="T12" fmla="*/ 19 w 43"/>
                  <a:gd name="T13" fmla="*/ 0 h 52"/>
                  <a:gd name="T14" fmla="*/ 17 w 43"/>
                  <a:gd name="T15" fmla="*/ 2 h 52"/>
                  <a:gd name="T16" fmla="*/ 2 w 43"/>
                  <a:gd name="T17" fmla="*/ 16 h 52"/>
                  <a:gd name="T18" fmla="*/ 0 w 43"/>
                  <a:gd name="T19" fmla="*/ 21 h 52"/>
                  <a:gd name="T20" fmla="*/ 2 w 43"/>
                  <a:gd name="T21" fmla="*/ 26 h 52"/>
                  <a:gd name="T22" fmla="*/ 7 w 43"/>
                  <a:gd name="T23" fmla="*/ 28 h 52"/>
                  <a:gd name="T24" fmla="*/ 12 w 43"/>
                  <a:gd name="T25" fmla="*/ 26 h 52"/>
                  <a:gd name="T26" fmla="*/ 15 w 43"/>
                  <a:gd name="T27" fmla="*/ 22 h 52"/>
                  <a:gd name="T28" fmla="*/ 15 w 43"/>
                  <a:gd name="T29" fmla="*/ 45 h 52"/>
                  <a:gd name="T30" fmla="*/ 17 w 43"/>
                  <a:gd name="T31" fmla="*/ 50 h 52"/>
                  <a:gd name="T32" fmla="*/ 22 w 43"/>
                  <a:gd name="T33" fmla="*/ 52 h 52"/>
                  <a:gd name="T34" fmla="*/ 26 w 43"/>
                  <a:gd name="T35" fmla="*/ 50 h 52"/>
                  <a:gd name="T36" fmla="*/ 28 w 43"/>
                  <a:gd name="T37" fmla="*/ 45 h 52"/>
                  <a:gd name="T38" fmla="*/ 28 w 43"/>
                  <a:gd name="T39" fmla="*/ 22 h 52"/>
                  <a:gd name="T40" fmla="*/ 31 w 43"/>
                  <a:gd name="T41" fmla="*/ 26 h 52"/>
                  <a:gd name="T42" fmla="*/ 34 w 43"/>
                  <a:gd name="T43" fmla="*/ 27 h 52"/>
                  <a:gd name="T44" fmla="*/ 36 w 43"/>
                  <a:gd name="T45" fmla="*/ 28 h 52"/>
                  <a:gd name="T46" fmla="*/ 39 w 43"/>
                  <a:gd name="T47" fmla="*/ 27 h 52"/>
                  <a:gd name="T48" fmla="*/ 41 w 43"/>
                  <a:gd name="T49" fmla="*/ 26 h 52"/>
                  <a:gd name="T50" fmla="*/ 42 w 43"/>
                  <a:gd name="T51" fmla="*/ 24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43" h="52">
                    <a:moveTo>
                      <a:pt x="42" y="24"/>
                    </a:moveTo>
                    <a:cubicBezTo>
                      <a:pt x="43" y="23"/>
                      <a:pt x="43" y="22"/>
                      <a:pt x="43" y="21"/>
                    </a:cubicBezTo>
                    <a:cubicBezTo>
                      <a:pt x="43" y="20"/>
                      <a:pt x="43" y="20"/>
                      <a:pt x="42" y="19"/>
                    </a:cubicBezTo>
                    <a:cubicBezTo>
                      <a:pt x="42" y="18"/>
                      <a:pt x="42" y="17"/>
                      <a:pt x="41" y="17"/>
                    </a:cubicBezTo>
                    <a:lnTo>
                      <a:pt x="26" y="2"/>
                    </a:lnTo>
                    <a:cubicBezTo>
                      <a:pt x="25" y="1"/>
                      <a:pt x="25" y="1"/>
                      <a:pt x="24" y="0"/>
                    </a:cubicBezTo>
                    <a:cubicBezTo>
                      <a:pt x="22" y="0"/>
                      <a:pt x="21" y="0"/>
                      <a:pt x="19" y="0"/>
                    </a:cubicBezTo>
                    <a:cubicBezTo>
                      <a:pt x="18" y="1"/>
                      <a:pt x="18" y="1"/>
                      <a:pt x="17" y="2"/>
                    </a:cubicBezTo>
                    <a:lnTo>
                      <a:pt x="2" y="16"/>
                    </a:lnTo>
                    <a:cubicBezTo>
                      <a:pt x="1" y="18"/>
                      <a:pt x="0" y="19"/>
                      <a:pt x="0" y="21"/>
                    </a:cubicBezTo>
                    <a:cubicBezTo>
                      <a:pt x="0" y="23"/>
                      <a:pt x="1" y="25"/>
                      <a:pt x="2" y="26"/>
                    </a:cubicBezTo>
                    <a:cubicBezTo>
                      <a:pt x="3" y="27"/>
                      <a:pt x="5" y="28"/>
                      <a:pt x="7" y="28"/>
                    </a:cubicBezTo>
                    <a:cubicBezTo>
                      <a:pt x="9" y="28"/>
                      <a:pt x="10" y="27"/>
                      <a:pt x="12" y="26"/>
                    </a:cubicBezTo>
                    <a:lnTo>
                      <a:pt x="15" y="22"/>
                    </a:lnTo>
                    <a:lnTo>
                      <a:pt x="15" y="45"/>
                    </a:lnTo>
                    <a:cubicBezTo>
                      <a:pt x="15" y="47"/>
                      <a:pt x="16" y="49"/>
                      <a:pt x="17" y="50"/>
                    </a:cubicBezTo>
                    <a:cubicBezTo>
                      <a:pt x="18" y="51"/>
                      <a:pt x="20" y="52"/>
                      <a:pt x="22" y="52"/>
                    </a:cubicBezTo>
                    <a:cubicBezTo>
                      <a:pt x="23" y="52"/>
                      <a:pt x="25" y="51"/>
                      <a:pt x="26" y="50"/>
                    </a:cubicBezTo>
                    <a:cubicBezTo>
                      <a:pt x="27" y="49"/>
                      <a:pt x="28" y="47"/>
                      <a:pt x="28" y="45"/>
                    </a:cubicBezTo>
                    <a:lnTo>
                      <a:pt x="28" y="22"/>
                    </a:lnTo>
                    <a:lnTo>
                      <a:pt x="31" y="26"/>
                    </a:lnTo>
                    <a:cubicBezTo>
                      <a:pt x="32" y="26"/>
                      <a:pt x="33" y="27"/>
                      <a:pt x="34" y="27"/>
                    </a:cubicBezTo>
                    <a:cubicBezTo>
                      <a:pt x="34" y="27"/>
                      <a:pt x="35" y="28"/>
                      <a:pt x="36" y="28"/>
                    </a:cubicBezTo>
                    <a:cubicBezTo>
                      <a:pt x="37" y="28"/>
                      <a:pt x="38" y="28"/>
                      <a:pt x="39" y="27"/>
                    </a:cubicBezTo>
                    <a:cubicBezTo>
                      <a:pt x="40" y="27"/>
                      <a:pt x="40" y="26"/>
                      <a:pt x="41" y="26"/>
                    </a:cubicBezTo>
                    <a:cubicBezTo>
                      <a:pt x="42" y="25"/>
                      <a:pt x="42" y="24"/>
                      <a:pt x="42" y="24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" name="Freeform 1389">
                <a:extLst>
                  <a:ext uri="{FF2B5EF4-FFF2-40B4-BE49-F238E27FC236}">
                    <a16:creationId xmlns:a16="http://schemas.microsoft.com/office/drawing/2014/main" id="{4D9DC23A-62C6-445C-AC74-A522009E74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43463" y="2401888"/>
                <a:ext cx="9525" cy="9525"/>
              </a:xfrm>
              <a:custGeom>
                <a:avLst/>
                <a:gdLst>
                  <a:gd name="T0" fmla="*/ 10 w 13"/>
                  <a:gd name="T1" fmla="*/ 1 h 13"/>
                  <a:gd name="T2" fmla="*/ 7 w 13"/>
                  <a:gd name="T3" fmla="*/ 0 h 13"/>
                  <a:gd name="T4" fmla="*/ 2 w 13"/>
                  <a:gd name="T5" fmla="*/ 1 h 13"/>
                  <a:gd name="T6" fmla="*/ 0 w 13"/>
                  <a:gd name="T7" fmla="*/ 6 h 13"/>
                  <a:gd name="T8" fmla="*/ 1 w 13"/>
                  <a:gd name="T9" fmla="*/ 10 h 13"/>
                  <a:gd name="T10" fmla="*/ 4 w 13"/>
                  <a:gd name="T11" fmla="*/ 12 h 13"/>
                  <a:gd name="T12" fmla="*/ 8 w 13"/>
                  <a:gd name="T13" fmla="*/ 12 h 13"/>
                  <a:gd name="T14" fmla="*/ 11 w 13"/>
                  <a:gd name="T15" fmla="*/ 11 h 13"/>
                  <a:gd name="T16" fmla="*/ 13 w 13"/>
                  <a:gd name="T17" fmla="*/ 7 h 13"/>
                  <a:gd name="T18" fmla="*/ 13 w 13"/>
                  <a:gd name="T19" fmla="*/ 4 h 13"/>
                  <a:gd name="T20" fmla="*/ 10 w 13"/>
                  <a:gd name="T21" fmla="*/ 1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3" h="13">
                    <a:moveTo>
                      <a:pt x="10" y="1"/>
                    </a:moveTo>
                    <a:cubicBezTo>
                      <a:pt x="9" y="0"/>
                      <a:pt x="8" y="0"/>
                      <a:pt x="7" y="0"/>
                    </a:cubicBezTo>
                    <a:cubicBezTo>
                      <a:pt x="5" y="0"/>
                      <a:pt x="3" y="0"/>
                      <a:pt x="2" y="1"/>
                    </a:cubicBezTo>
                    <a:cubicBezTo>
                      <a:pt x="1" y="3"/>
                      <a:pt x="0" y="4"/>
                      <a:pt x="0" y="6"/>
                    </a:cubicBezTo>
                    <a:cubicBezTo>
                      <a:pt x="0" y="7"/>
                      <a:pt x="1" y="9"/>
                      <a:pt x="1" y="10"/>
                    </a:cubicBezTo>
                    <a:cubicBezTo>
                      <a:pt x="2" y="11"/>
                      <a:pt x="3" y="12"/>
                      <a:pt x="4" y="12"/>
                    </a:cubicBezTo>
                    <a:cubicBezTo>
                      <a:pt x="5" y="13"/>
                      <a:pt x="7" y="13"/>
                      <a:pt x="8" y="12"/>
                    </a:cubicBezTo>
                    <a:cubicBezTo>
                      <a:pt x="9" y="12"/>
                      <a:pt x="10" y="12"/>
                      <a:pt x="11" y="11"/>
                    </a:cubicBezTo>
                    <a:cubicBezTo>
                      <a:pt x="12" y="10"/>
                      <a:pt x="13" y="9"/>
                      <a:pt x="13" y="7"/>
                    </a:cubicBezTo>
                    <a:cubicBezTo>
                      <a:pt x="13" y="6"/>
                      <a:pt x="13" y="5"/>
                      <a:pt x="13" y="4"/>
                    </a:cubicBezTo>
                    <a:cubicBezTo>
                      <a:pt x="12" y="2"/>
                      <a:pt x="11" y="1"/>
                      <a:pt x="10" y="1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" name="Freeform 1390">
                <a:extLst>
                  <a:ext uri="{FF2B5EF4-FFF2-40B4-BE49-F238E27FC236}">
                    <a16:creationId xmlns:a16="http://schemas.microsoft.com/office/drawing/2014/main" id="{E1CF179E-943F-40FD-929A-99A77313CAE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864101" y="2392363"/>
                <a:ext cx="28575" cy="28575"/>
              </a:xfrm>
              <a:custGeom>
                <a:avLst/>
                <a:gdLst>
                  <a:gd name="T0" fmla="*/ 24 w 39"/>
                  <a:gd name="T1" fmla="*/ 24 h 39"/>
                  <a:gd name="T2" fmla="*/ 20 w 39"/>
                  <a:gd name="T3" fmla="*/ 26 h 39"/>
                  <a:gd name="T4" fmla="*/ 16 w 39"/>
                  <a:gd name="T5" fmla="*/ 24 h 39"/>
                  <a:gd name="T6" fmla="*/ 14 w 39"/>
                  <a:gd name="T7" fmla="*/ 22 h 39"/>
                  <a:gd name="T8" fmla="*/ 13 w 39"/>
                  <a:gd name="T9" fmla="*/ 18 h 39"/>
                  <a:gd name="T10" fmla="*/ 15 w 39"/>
                  <a:gd name="T11" fmla="*/ 14 h 39"/>
                  <a:gd name="T12" fmla="*/ 18 w 39"/>
                  <a:gd name="T13" fmla="*/ 13 h 39"/>
                  <a:gd name="T14" fmla="*/ 22 w 39"/>
                  <a:gd name="T15" fmla="*/ 13 h 39"/>
                  <a:gd name="T16" fmla="*/ 25 w 39"/>
                  <a:gd name="T17" fmla="*/ 15 h 39"/>
                  <a:gd name="T18" fmla="*/ 26 w 39"/>
                  <a:gd name="T19" fmla="*/ 19 h 39"/>
                  <a:gd name="T20" fmla="*/ 24 w 39"/>
                  <a:gd name="T21" fmla="*/ 24 h 39"/>
                  <a:gd name="T22" fmla="*/ 20 w 39"/>
                  <a:gd name="T23" fmla="*/ 0 h 39"/>
                  <a:gd name="T24" fmla="*/ 9 w 39"/>
                  <a:gd name="T25" fmla="*/ 3 h 39"/>
                  <a:gd name="T26" fmla="*/ 2 w 39"/>
                  <a:gd name="T27" fmla="*/ 12 h 39"/>
                  <a:gd name="T28" fmla="*/ 0 w 39"/>
                  <a:gd name="T29" fmla="*/ 23 h 39"/>
                  <a:gd name="T30" fmla="*/ 6 w 39"/>
                  <a:gd name="T31" fmla="*/ 33 h 39"/>
                  <a:gd name="T32" fmla="*/ 16 w 39"/>
                  <a:gd name="T33" fmla="*/ 38 h 39"/>
                  <a:gd name="T34" fmla="*/ 27 w 39"/>
                  <a:gd name="T35" fmla="*/ 37 h 39"/>
                  <a:gd name="T36" fmla="*/ 36 w 39"/>
                  <a:gd name="T37" fmla="*/ 30 h 39"/>
                  <a:gd name="T38" fmla="*/ 39 w 39"/>
                  <a:gd name="T39" fmla="*/ 19 h 39"/>
                  <a:gd name="T40" fmla="*/ 33 w 39"/>
                  <a:gd name="T41" fmla="*/ 5 h 39"/>
                  <a:gd name="T42" fmla="*/ 20 w 39"/>
                  <a:gd name="T43" fmla="*/ 0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39" h="39">
                    <a:moveTo>
                      <a:pt x="24" y="24"/>
                    </a:moveTo>
                    <a:cubicBezTo>
                      <a:pt x="23" y="25"/>
                      <a:pt x="21" y="26"/>
                      <a:pt x="20" y="26"/>
                    </a:cubicBezTo>
                    <a:cubicBezTo>
                      <a:pt x="18" y="26"/>
                      <a:pt x="17" y="25"/>
                      <a:pt x="16" y="24"/>
                    </a:cubicBezTo>
                    <a:cubicBezTo>
                      <a:pt x="15" y="24"/>
                      <a:pt x="14" y="23"/>
                      <a:pt x="14" y="22"/>
                    </a:cubicBezTo>
                    <a:cubicBezTo>
                      <a:pt x="13" y="20"/>
                      <a:pt x="13" y="19"/>
                      <a:pt x="13" y="18"/>
                    </a:cubicBezTo>
                    <a:cubicBezTo>
                      <a:pt x="13" y="17"/>
                      <a:pt x="14" y="15"/>
                      <a:pt x="15" y="14"/>
                    </a:cubicBezTo>
                    <a:cubicBezTo>
                      <a:pt x="16" y="14"/>
                      <a:pt x="17" y="13"/>
                      <a:pt x="18" y="13"/>
                    </a:cubicBezTo>
                    <a:cubicBezTo>
                      <a:pt x="20" y="12"/>
                      <a:pt x="21" y="13"/>
                      <a:pt x="22" y="13"/>
                    </a:cubicBezTo>
                    <a:cubicBezTo>
                      <a:pt x="23" y="14"/>
                      <a:pt x="24" y="14"/>
                      <a:pt x="25" y="15"/>
                    </a:cubicBezTo>
                    <a:cubicBezTo>
                      <a:pt x="26" y="16"/>
                      <a:pt x="26" y="18"/>
                      <a:pt x="26" y="19"/>
                    </a:cubicBezTo>
                    <a:cubicBezTo>
                      <a:pt x="26" y="21"/>
                      <a:pt x="25" y="22"/>
                      <a:pt x="24" y="24"/>
                    </a:cubicBezTo>
                    <a:close/>
                    <a:moveTo>
                      <a:pt x="20" y="0"/>
                    </a:moveTo>
                    <a:cubicBezTo>
                      <a:pt x="16" y="0"/>
                      <a:pt x="12" y="1"/>
                      <a:pt x="9" y="3"/>
                    </a:cubicBezTo>
                    <a:cubicBezTo>
                      <a:pt x="6" y="5"/>
                      <a:pt x="3" y="8"/>
                      <a:pt x="2" y="12"/>
                    </a:cubicBezTo>
                    <a:cubicBezTo>
                      <a:pt x="0" y="15"/>
                      <a:pt x="0" y="19"/>
                      <a:pt x="0" y="23"/>
                    </a:cubicBezTo>
                    <a:cubicBezTo>
                      <a:pt x="1" y="27"/>
                      <a:pt x="3" y="30"/>
                      <a:pt x="6" y="33"/>
                    </a:cubicBezTo>
                    <a:cubicBezTo>
                      <a:pt x="9" y="35"/>
                      <a:pt x="12" y="37"/>
                      <a:pt x="16" y="38"/>
                    </a:cubicBezTo>
                    <a:cubicBezTo>
                      <a:pt x="19" y="39"/>
                      <a:pt x="23" y="38"/>
                      <a:pt x="27" y="37"/>
                    </a:cubicBezTo>
                    <a:cubicBezTo>
                      <a:pt x="30" y="36"/>
                      <a:pt x="34" y="33"/>
                      <a:pt x="36" y="30"/>
                    </a:cubicBezTo>
                    <a:cubicBezTo>
                      <a:pt x="38" y="27"/>
                      <a:pt x="39" y="23"/>
                      <a:pt x="39" y="19"/>
                    </a:cubicBezTo>
                    <a:cubicBezTo>
                      <a:pt x="39" y="14"/>
                      <a:pt x="37" y="9"/>
                      <a:pt x="33" y="5"/>
                    </a:cubicBezTo>
                    <a:cubicBezTo>
                      <a:pt x="30" y="2"/>
                      <a:pt x="25" y="0"/>
                      <a:pt x="2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" name="Freeform 1391">
                <a:extLst>
                  <a:ext uri="{FF2B5EF4-FFF2-40B4-BE49-F238E27FC236}">
                    <a16:creationId xmlns:a16="http://schemas.microsoft.com/office/drawing/2014/main" id="{41E7F139-E54B-401F-8395-CF1F040313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24413" y="2371725"/>
                <a:ext cx="107950" cy="68263"/>
              </a:xfrm>
              <a:custGeom>
                <a:avLst/>
                <a:gdLst>
                  <a:gd name="T0" fmla="*/ 143 w 143"/>
                  <a:gd name="T1" fmla="*/ 19 h 90"/>
                  <a:gd name="T2" fmla="*/ 137 w 143"/>
                  <a:gd name="T3" fmla="*/ 5 h 90"/>
                  <a:gd name="T4" fmla="*/ 123 w 143"/>
                  <a:gd name="T5" fmla="*/ 0 h 90"/>
                  <a:gd name="T6" fmla="*/ 97 w 143"/>
                  <a:gd name="T7" fmla="*/ 0 h 90"/>
                  <a:gd name="T8" fmla="*/ 93 w 143"/>
                  <a:gd name="T9" fmla="*/ 2 h 90"/>
                  <a:gd name="T10" fmla="*/ 91 w 143"/>
                  <a:gd name="T11" fmla="*/ 6 h 90"/>
                  <a:gd name="T12" fmla="*/ 93 w 143"/>
                  <a:gd name="T13" fmla="*/ 11 h 90"/>
                  <a:gd name="T14" fmla="*/ 97 w 143"/>
                  <a:gd name="T15" fmla="*/ 13 h 90"/>
                  <a:gd name="T16" fmla="*/ 123 w 143"/>
                  <a:gd name="T17" fmla="*/ 13 h 90"/>
                  <a:gd name="T18" fmla="*/ 128 w 143"/>
                  <a:gd name="T19" fmla="*/ 15 h 90"/>
                  <a:gd name="T20" fmla="*/ 130 w 143"/>
                  <a:gd name="T21" fmla="*/ 19 h 90"/>
                  <a:gd name="T22" fmla="*/ 130 w 143"/>
                  <a:gd name="T23" fmla="*/ 71 h 90"/>
                  <a:gd name="T24" fmla="*/ 128 w 143"/>
                  <a:gd name="T25" fmla="*/ 75 h 90"/>
                  <a:gd name="T26" fmla="*/ 123 w 143"/>
                  <a:gd name="T27" fmla="*/ 77 h 90"/>
                  <a:gd name="T28" fmla="*/ 20 w 143"/>
                  <a:gd name="T29" fmla="*/ 77 h 90"/>
                  <a:gd name="T30" fmla="*/ 15 w 143"/>
                  <a:gd name="T31" fmla="*/ 75 h 90"/>
                  <a:gd name="T32" fmla="*/ 13 w 143"/>
                  <a:gd name="T33" fmla="*/ 71 h 90"/>
                  <a:gd name="T34" fmla="*/ 13 w 143"/>
                  <a:gd name="T35" fmla="*/ 19 h 90"/>
                  <a:gd name="T36" fmla="*/ 15 w 143"/>
                  <a:gd name="T37" fmla="*/ 15 h 90"/>
                  <a:gd name="T38" fmla="*/ 20 w 143"/>
                  <a:gd name="T39" fmla="*/ 13 h 90"/>
                  <a:gd name="T40" fmla="*/ 46 w 143"/>
                  <a:gd name="T41" fmla="*/ 13 h 90"/>
                  <a:gd name="T42" fmla="*/ 50 w 143"/>
                  <a:gd name="T43" fmla="*/ 11 h 90"/>
                  <a:gd name="T44" fmla="*/ 52 w 143"/>
                  <a:gd name="T45" fmla="*/ 6 h 90"/>
                  <a:gd name="T46" fmla="*/ 50 w 143"/>
                  <a:gd name="T47" fmla="*/ 2 h 90"/>
                  <a:gd name="T48" fmla="*/ 46 w 143"/>
                  <a:gd name="T49" fmla="*/ 0 h 90"/>
                  <a:gd name="T50" fmla="*/ 20 w 143"/>
                  <a:gd name="T51" fmla="*/ 0 h 90"/>
                  <a:gd name="T52" fmla="*/ 6 w 143"/>
                  <a:gd name="T53" fmla="*/ 5 h 90"/>
                  <a:gd name="T54" fmla="*/ 0 w 143"/>
                  <a:gd name="T55" fmla="*/ 19 h 90"/>
                  <a:gd name="T56" fmla="*/ 0 w 143"/>
                  <a:gd name="T57" fmla="*/ 71 h 90"/>
                  <a:gd name="T58" fmla="*/ 6 w 143"/>
                  <a:gd name="T59" fmla="*/ 85 h 90"/>
                  <a:gd name="T60" fmla="*/ 20 w 143"/>
                  <a:gd name="T61" fmla="*/ 90 h 90"/>
                  <a:gd name="T62" fmla="*/ 123 w 143"/>
                  <a:gd name="T63" fmla="*/ 90 h 90"/>
                  <a:gd name="T64" fmla="*/ 137 w 143"/>
                  <a:gd name="T65" fmla="*/ 85 h 90"/>
                  <a:gd name="T66" fmla="*/ 143 w 143"/>
                  <a:gd name="T67" fmla="*/ 71 h 90"/>
                  <a:gd name="T68" fmla="*/ 143 w 143"/>
                  <a:gd name="T69" fmla="*/ 19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43" h="90">
                    <a:moveTo>
                      <a:pt x="143" y="19"/>
                    </a:moveTo>
                    <a:cubicBezTo>
                      <a:pt x="143" y="14"/>
                      <a:pt x="141" y="9"/>
                      <a:pt x="137" y="5"/>
                    </a:cubicBezTo>
                    <a:cubicBezTo>
                      <a:pt x="133" y="2"/>
                      <a:pt x="128" y="0"/>
                      <a:pt x="123" y="0"/>
                    </a:cubicBezTo>
                    <a:lnTo>
                      <a:pt x="97" y="0"/>
                    </a:lnTo>
                    <a:cubicBezTo>
                      <a:pt x="96" y="0"/>
                      <a:pt x="94" y="0"/>
                      <a:pt x="93" y="2"/>
                    </a:cubicBezTo>
                    <a:cubicBezTo>
                      <a:pt x="92" y="3"/>
                      <a:pt x="91" y="5"/>
                      <a:pt x="91" y="6"/>
                    </a:cubicBezTo>
                    <a:cubicBezTo>
                      <a:pt x="91" y="8"/>
                      <a:pt x="92" y="10"/>
                      <a:pt x="93" y="11"/>
                    </a:cubicBezTo>
                    <a:cubicBezTo>
                      <a:pt x="94" y="12"/>
                      <a:pt x="96" y="13"/>
                      <a:pt x="97" y="13"/>
                    </a:cubicBezTo>
                    <a:lnTo>
                      <a:pt x="123" y="13"/>
                    </a:lnTo>
                    <a:cubicBezTo>
                      <a:pt x="125" y="13"/>
                      <a:pt x="127" y="13"/>
                      <a:pt x="128" y="15"/>
                    </a:cubicBezTo>
                    <a:cubicBezTo>
                      <a:pt x="129" y="16"/>
                      <a:pt x="130" y="17"/>
                      <a:pt x="130" y="19"/>
                    </a:cubicBezTo>
                    <a:lnTo>
                      <a:pt x="130" y="71"/>
                    </a:lnTo>
                    <a:cubicBezTo>
                      <a:pt x="130" y="73"/>
                      <a:pt x="129" y="74"/>
                      <a:pt x="128" y="75"/>
                    </a:cubicBezTo>
                    <a:cubicBezTo>
                      <a:pt x="127" y="77"/>
                      <a:pt x="125" y="77"/>
                      <a:pt x="123" y="77"/>
                    </a:cubicBezTo>
                    <a:lnTo>
                      <a:pt x="20" y="77"/>
                    </a:lnTo>
                    <a:cubicBezTo>
                      <a:pt x="18" y="77"/>
                      <a:pt x="16" y="77"/>
                      <a:pt x="15" y="75"/>
                    </a:cubicBezTo>
                    <a:cubicBezTo>
                      <a:pt x="14" y="74"/>
                      <a:pt x="13" y="73"/>
                      <a:pt x="13" y="71"/>
                    </a:cubicBezTo>
                    <a:lnTo>
                      <a:pt x="13" y="19"/>
                    </a:lnTo>
                    <a:cubicBezTo>
                      <a:pt x="13" y="17"/>
                      <a:pt x="14" y="16"/>
                      <a:pt x="15" y="15"/>
                    </a:cubicBezTo>
                    <a:cubicBezTo>
                      <a:pt x="16" y="13"/>
                      <a:pt x="18" y="13"/>
                      <a:pt x="20" y="13"/>
                    </a:cubicBezTo>
                    <a:lnTo>
                      <a:pt x="46" y="13"/>
                    </a:lnTo>
                    <a:cubicBezTo>
                      <a:pt x="47" y="13"/>
                      <a:pt x="49" y="12"/>
                      <a:pt x="50" y="11"/>
                    </a:cubicBezTo>
                    <a:cubicBezTo>
                      <a:pt x="51" y="10"/>
                      <a:pt x="52" y="8"/>
                      <a:pt x="52" y="6"/>
                    </a:cubicBezTo>
                    <a:cubicBezTo>
                      <a:pt x="52" y="5"/>
                      <a:pt x="51" y="3"/>
                      <a:pt x="50" y="2"/>
                    </a:cubicBezTo>
                    <a:cubicBezTo>
                      <a:pt x="49" y="0"/>
                      <a:pt x="47" y="0"/>
                      <a:pt x="46" y="0"/>
                    </a:cubicBezTo>
                    <a:lnTo>
                      <a:pt x="20" y="0"/>
                    </a:lnTo>
                    <a:cubicBezTo>
                      <a:pt x="15" y="0"/>
                      <a:pt x="10" y="2"/>
                      <a:pt x="6" y="5"/>
                    </a:cubicBezTo>
                    <a:cubicBezTo>
                      <a:pt x="2" y="9"/>
                      <a:pt x="0" y="14"/>
                      <a:pt x="0" y="19"/>
                    </a:cubicBezTo>
                    <a:lnTo>
                      <a:pt x="0" y="71"/>
                    </a:lnTo>
                    <a:cubicBezTo>
                      <a:pt x="0" y="76"/>
                      <a:pt x="2" y="81"/>
                      <a:pt x="6" y="85"/>
                    </a:cubicBezTo>
                    <a:cubicBezTo>
                      <a:pt x="10" y="88"/>
                      <a:pt x="15" y="90"/>
                      <a:pt x="20" y="90"/>
                    </a:cubicBezTo>
                    <a:lnTo>
                      <a:pt x="123" y="90"/>
                    </a:lnTo>
                    <a:cubicBezTo>
                      <a:pt x="128" y="90"/>
                      <a:pt x="133" y="88"/>
                      <a:pt x="137" y="85"/>
                    </a:cubicBezTo>
                    <a:cubicBezTo>
                      <a:pt x="141" y="81"/>
                      <a:pt x="143" y="76"/>
                      <a:pt x="143" y="71"/>
                    </a:cubicBezTo>
                    <a:lnTo>
                      <a:pt x="143" y="1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" name="Freeform 1392">
                <a:extLst>
                  <a:ext uri="{FF2B5EF4-FFF2-40B4-BE49-F238E27FC236}">
                    <a16:creationId xmlns:a16="http://schemas.microsoft.com/office/drawing/2014/main" id="{6A8CC404-50FF-4FEF-9DA6-3C251B979B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03788" y="2400300"/>
                <a:ext cx="9525" cy="11113"/>
              </a:xfrm>
              <a:custGeom>
                <a:avLst/>
                <a:gdLst>
                  <a:gd name="T0" fmla="*/ 3 w 13"/>
                  <a:gd name="T1" fmla="*/ 12 h 14"/>
                  <a:gd name="T2" fmla="*/ 6 w 13"/>
                  <a:gd name="T3" fmla="*/ 14 h 14"/>
                  <a:gd name="T4" fmla="*/ 11 w 13"/>
                  <a:gd name="T5" fmla="*/ 12 h 14"/>
                  <a:gd name="T6" fmla="*/ 13 w 13"/>
                  <a:gd name="T7" fmla="*/ 7 h 14"/>
                  <a:gd name="T8" fmla="*/ 12 w 13"/>
                  <a:gd name="T9" fmla="*/ 3 h 14"/>
                  <a:gd name="T10" fmla="*/ 9 w 13"/>
                  <a:gd name="T11" fmla="*/ 1 h 14"/>
                  <a:gd name="T12" fmla="*/ 5 w 13"/>
                  <a:gd name="T13" fmla="*/ 1 h 14"/>
                  <a:gd name="T14" fmla="*/ 2 w 13"/>
                  <a:gd name="T15" fmla="*/ 2 h 14"/>
                  <a:gd name="T16" fmla="*/ 0 w 13"/>
                  <a:gd name="T17" fmla="*/ 6 h 14"/>
                  <a:gd name="T18" fmla="*/ 0 w 13"/>
                  <a:gd name="T19" fmla="*/ 10 h 14"/>
                  <a:gd name="T20" fmla="*/ 3 w 13"/>
                  <a:gd name="T21" fmla="*/ 12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3" h="14">
                    <a:moveTo>
                      <a:pt x="3" y="12"/>
                    </a:moveTo>
                    <a:cubicBezTo>
                      <a:pt x="4" y="13"/>
                      <a:pt x="5" y="14"/>
                      <a:pt x="6" y="14"/>
                    </a:cubicBezTo>
                    <a:cubicBezTo>
                      <a:pt x="8" y="14"/>
                      <a:pt x="10" y="13"/>
                      <a:pt x="11" y="12"/>
                    </a:cubicBezTo>
                    <a:cubicBezTo>
                      <a:pt x="12" y="10"/>
                      <a:pt x="13" y="9"/>
                      <a:pt x="13" y="7"/>
                    </a:cubicBezTo>
                    <a:cubicBezTo>
                      <a:pt x="13" y="6"/>
                      <a:pt x="12" y="4"/>
                      <a:pt x="12" y="3"/>
                    </a:cubicBezTo>
                    <a:cubicBezTo>
                      <a:pt x="11" y="2"/>
                      <a:pt x="10" y="2"/>
                      <a:pt x="9" y="1"/>
                    </a:cubicBezTo>
                    <a:cubicBezTo>
                      <a:pt x="8" y="1"/>
                      <a:pt x="6" y="0"/>
                      <a:pt x="5" y="1"/>
                    </a:cubicBezTo>
                    <a:cubicBezTo>
                      <a:pt x="4" y="1"/>
                      <a:pt x="3" y="2"/>
                      <a:pt x="2" y="2"/>
                    </a:cubicBezTo>
                    <a:cubicBezTo>
                      <a:pt x="1" y="3"/>
                      <a:pt x="0" y="5"/>
                      <a:pt x="0" y="6"/>
                    </a:cubicBezTo>
                    <a:cubicBezTo>
                      <a:pt x="0" y="7"/>
                      <a:pt x="0" y="8"/>
                      <a:pt x="0" y="10"/>
                    </a:cubicBezTo>
                    <a:cubicBezTo>
                      <a:pt x="1" y="11"/>
                      <a:pt x="2" y="12"/>
                      <a:pt x="3" y="12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24" name="Rectangle 1">
            <a:extLst>
              <a:ext uri="{FF2B5EF4-FFF2-40B4-BE49-F238E27FC236}">
                <a16:creationId xmlns:a16="http://schemas.microsoft.com/office/drawing/2014/main" id="{B9DC9948-269A-4FC2-8C52-A70D6319BA55}"/>
              </a:ext>
            </a:extLst>
          </p:cNvPr>
          <p:cNvSpPr/>
          <p:nvPr/>
        </p:nvSpPr>
        <p:spPr>
          <a:xfrm>
            <a:off x="623368" y="6034346"/>
            <a:ext cx="6172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ru-RU" sz="800" dirty="0">
                <a:solidFill>
                  <a:schemeClr val="bg2">
                    <a:lumMod val="25000"/>
                  </a:schemeClr>
                </a:solidFill>
              </a:rPr>
              <a:t>* - Для</a:t>
            </a:r>
            <a:r>
              <a:rPr lang="en-US" sz="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800" dirty="0">
                <a:solidFill>
                  <a:schemeClr val="bg2">
                    <a:lumMod val="25000"/>
                  </a:schemeClr>
                </a:solidFill>
              </a:rPr>
              <a:t>примера расчета выбрано значение курса </a:t>
            </a:r>
            <a:r>
              <a:rPr lang="en-US" sz="800" dirty="0">
                <a:solidFill>
                  <a:schemeClr val="bg2">
                    <a:lumMod val="25000"/>
                  </a:schemeClr>
                </a:solidFill>
              </a:rPr>
              <a:t>CNYRUB</a:t>
            </a:r>
            <a:r>
              <a:rPr lang="ru-RU" sz="800" dirty="0">
                <a:solidFill>
                  <a:schemeClr val="bg2">
                    <a:lumMod val="25000"/>
                  </a:schemeClr>
                </a:solidFill>
              </a:rPr>
              <a:t> на 08.08.2025 с округлением </a:t>
            </a:r>
          </a:p>
          <a:p>
            <a:pPr>
              <a:spcBef>
                <a:spcPts val="0"/>
              </a:spcBef>
            </a:pPr>
            <a:r>
              <a:rPr lang="ru-RU" sz="800" dirty="0">
                <a:solidFill>
                  <a:schemeClr val="bg2">
                    <a:lumMod val="25000"/>
                  </a:schemeClr>
                </a:solidFill>
              </a:rPr>
              <a:t>** - Для</a:t>
            </a:r>
            <a:r>
              <a:rPr lang="en-US" sz="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800" dirty="0">
                <a:solidFill>
                  <a:schemeClr val="bg2">
                    <a:lumMod val="25000"/>
                  </a:schemeClr>
                </a:solidFill>
              </a:rPr>
              <a:t>примера расчета выбран диапазон +5% и -5% от 11,06 с округлением</a:t>
            </a:r>
          </a:p>
          <a:p>
            <a:pPr>
              <a:spcBef>
                <a:spcPts val="0"/>
              </a:spcBef>
            </a:pPr>
            <a:r>
              <a:rPr lang="ru-RU" sz="800" dirty="0">
                <a:solidFill>
                  <a:schemeClr val="bg2">
                    <a:lumMod val="25000"/>
                  </a:schemeClr>
                </a:solidFill>
              </a:rPr>
              <a:t>*** -Под понятием "ставка по кредиту" </a:t>
            </a:r>
            <a:r>
              <a:rPr lang="ru-RU" sz="800" dirty="0"/>
              <a:t>понимается вознаграждение Банка за заключение сделок СВОП по переносу позиций. Размер вознаграждения указан в соответствии с тарифами Банка Синара на 08.08.2025</a:t>
            </a:r>
            <a:endParaRPr lang="ru-RU" sz="8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037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BBAE7921-60AB-024E-9F50-F98ABBC8856A}"/>
              </a:ext>
            </a:extLst>
          </p:cNvPr>
          <p:cNvSpPr txBox="1">
            <a:spLocks/>
          </p:cNvSpPr>
          <p:nvPr/>
        </p:nvSpPr>
        <p:spPr bwMode="auto">
          <a:xfrm>
            <a:off x="657822" y="844023"/>
            <a:ext cx="10847588" cy="491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 baseline="0">
                <a:solidFill>
                  <a:srgbClr val="AB967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/>
              <a:t>ПРИМЕР ХЕДЖИРОВАНИЯ ЧЕРЕЗ ФЬЮЧЕРС ДЛЯ ЭКСПОРТЕРОВ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l">
              <a:defRPr/>
            </a:pPr>
            <a:fld id="{9E92346D-0DE1-414E-BB54-411273EF23B1}" type="slidenum">
              <a:rPr lang="en-US" smtClean="0">
                <a:solidFill>
                  <a:srgbClr val="AB967E"/>
                </a:solidFill>
              </a:rPr>
              <a:pPr algn="l">
                <a:defRPr/>
              </a:pPr>
              <a:t>4</a:t>
            </a:fld>
            <a:r>
              <a:rPr lang="ru-RU" dirty="0">
                <a:solidFill>
                  <a:srgbClr val="AB967E"/>
                </a:solidFill>
              </a:rPr>
              <a:t>         </a:t>
            </a:r>
            <a:r>
              <a:rPr lang="ru-RU" altLang="en-US" dirty="0">
                <a:solidFill>
                  <a:srgbClr val="AB967E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Инвестиционный Банк  Синара   | </a:t>
            </a:r>
            <a:r>
              <a:rPr lang="en-US" altLang="en-US" dirty="0">
                <a:solidFill>
                  <a:srgbClr val="AB967E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ru-RU" altLang="en-US" dirty="0">
                <a:solidFill>
                  <a:srgbClr val="AB967E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Презентация «Хеджирование валютных рисков для юридических лиц»</a:t>
            </a: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9DA189EF-7738-482C-BCAF-3A735C38FC57}"/>
              </a:ext>
            </a:extLst>
          </p:cNvPr>
          <p:cNvSpPr/>
          <p:nvPr/>
        </p:nvSpPr>
        <p:spPr>
          <a:xfrm>
            <a:off x="667938" y="1754684"/>
            <a:ext cx="10868912" cy="382032"/>
          </a:xfrm>
          <a:prstGeom prst="rect">
            <a:avLst/>
          </a:prstGeom>
          <a:solidFill>
            <a:srgbClr val="AB9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569A8D89-C2FF-4141-9784-332EDDBF1BA3}"/>
              </a:ext>
            </a:extLst>
          </p:cNvPr>
          <p:cNvSpPr/>
          <p:nvPr/>
        </p:nvSpPr>
        <p:spPr>
          <a:xfrm>
            <a:off x="665836" y="2136715"/>
            <a:ext cx="10871014" cy="648232"/>
          </a:xfrm>
          <a:prstGeom prst="rect">
            <a:avLst/>
          </a:prstGeom>
          <a:solidFill>
            <a:srgbClr val="F4F1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/>
          </a:p>
        </p:txBody>
      </p:sp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id="{E0835C61-0348-4D76-A244-58ED978DBDD1}"/>
              </a:ext>
            </a:extLst>
          </p:cNvPr>
          <p:cNvSpPr/>
          <p:nvPr/>
        </p:nvSpPr>
        <p:spPr>
          <a:xfrm>
            <a:off x="669478" y="1789457"/>
            <a:ext cx="10867371" cy="277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lnSpc>
                <a:spcPts val="1640"/>
              </a:lnSpc>
              <a:spcBef>
                <a:spcPts val="0"/>
              </a:spcBef>
              <a:spcAft>
                <a:spcPts val="0"/>
              </a:spcAft>
              <a:buClr>
                <a:srgbClr val="009072"/>
              </a:buClr>
              <a:tabLst>
                <a:tab pos="562707" algn="l"/>
                <a:tab pos="1125416" algn="l"/>
                <a:tab pos="1688123" algn="l"/>
                <a:tab pos="2250830" algn="l"/>
                <a:tab pos="2813539" algn="l"/>
                <a:tab pos="3376246" algn="l"/>
                <a:tab pos="3938954" algn="l"/>
                <a:tab pos="4501662" algn="l"/>
                <a:tab pos="5064369" algn="l"/>
                <a:tab pos="5627077" algn="l"/>
                <a:tab pos="6189785" algn="l"/>
                <a:tab pos="6752493" algn="l"/>
                <a:tab pos="7315200" algn="l"/>
                <a:tab pos="7877907" algn="l"/>
                <a:tab pos="8440616" algn="l"/>
                <a:tab pos="9003323" algn="l"/>
                <a:tab pos="9566030" algn="l"/>
                <a:tab pos="10128739" algn="l"/>
                <a:tab pos="10691446" algn="l"/>
                <a:tab pos="11254153" algn="l"/>
                <a:tab pos="11816862" algn="l"/>
              </a:tabLst>
            </a:pPr>
            <a:r>
              <a:rPr lang="ru-RU" altLang="ru-RU" sz="1100" b="1" dirty="0">
                <a:solidFill>
                  <a:schemeClr val="bg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ШАГ 1: КЛИЕНТ ЗАЧИСЛЯЕТ 22 200 000 РУБЛЕЙ НА БРОКЕРСКИЙ СЧЕТ</a:t>
            </a:r>
          </a:p>
        </p:txBody>
      </p:sp>
      <p:sp>
        <p:nvSpPr>
          <p:cNvPr id="50" name="Text Placeholder 8">
            <a:extLst>
              <a:ext uri="{FF2B5EF4-FFF2-40B4-BE49-F238E27FC236}">
                <a16:creationId xmlns:a16="http://schemas.microsoft.com/office/drawing/2014/main" id="{5C3C3CCA-65F7-4C1E-8B52-215A2EBC577B}"/>
              </a:ext>
            </a:extLst>
          </p:cNvPr>
          <p:cNvSpPr txBox="1">
            <a:spLocks/>
          </p:cNvSpPr>
          <p:nvPr/>
        </p:nvSpPr>
        <p:spPr>
          <a:xfrm>
            <a:off x="671178" y="2215181"/>
            <a:ext cx="10871014" cy="850094"/>
          </a:xfrm>
          <a:prstGeom prst="rect">
            <a:avLst/>
          </a:prstGeom>
        </p:spPr>
        <p:txBody>
          <a:bodyPr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1200" kern="1200">
                <a:solidFill>
                  <a:srgbClr val="3B383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just">
              <a:lnSpc>
                <a:spcPts val="1640"/>
              </a:lnSpc>
              <a:spcBef>
                <a:spcPts val="0"/>
              </a:spcBef>
              <a:buClr>
                <a:srgbClr val="AB967E"/>
              </a:buClr>
              <a:buFont typeface="Wingdings" panose="05000000000000000000" pitchFamily="2" charset="2"/>
              <a:buChar char="§"/>
            </a:pPr>
            <a:r>
              <a:rPr lang="ru-RU" sz="110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Для продажи фьючерса </a:t>
            </a:r>
            <a:r>
              <a:rPr lang="ru-RU" sz="1100" dirty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используется гарантийное обеспечение в размере 1 010 рублей на 1 контракт. В 1 контракте 1000 юаней. То есть для продажи 10 000 000 юаней понадобится минимум 10,1 млн рублей. Размещение остальной суммы происходит с помощью услуги «Плата за остаток ПЛЮС».</a:t>
            </a:r>
          </a:p>
        </p:txBody>
      </p:sp>
      <p:sp>
        <p:nvSpPr>
          <p:cNvPr id="48" name="Text Placeholder 8">
            <a:extLst>
              <a:ext uri="{FF2B5EF4-FFF2-40B4-BE49-F238E27FC236}">
                <a16:creationId xmlns:a16="http://schemas.microsoft.com/office/drawing/2014/main" id="{BE7ABB8F-3850-4872-AFA4-94AFBD374EC0}"/>
              </a:ext>
            </a:extLst>
          </p:cNvPr>
          <p:cNvSpPr txBox="1">
            <a:spLocks/>
          </p:cNvSpPr>
          <p:nvPr/>
        </p:nvSpPr>
        <p:spPr>
          <a:xfrm>
            <a:off x="596712" y="1343977"/>
            <a:ext cx="10847588" cy="382032"/>
          </a:xfrm>
          <a:prstGeom prst="rect">
            <a:avLst/>
          </a:prstGeom>
        </p:spPr>
        <p:txBody>
          <a:bodyPr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1200" kern="1200">
                <a:solidFill>
                  <a:srgbClr val="3B383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100" b="1" dirty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Исходные данные. </a:t>
            </a:r>
            <a:r>
              <a:rPr lang="ru-RU" sz="1100" dirty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При цене юаня 11,06 рублей сентябрьский фьючерс на юань торгуется по 11 270. 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3F3E8D75-292A-478C-8C90-F6DCB28ABB52}"/>
              </a:ext>
            </a:extLst>
          </p:cNvPr>
          <p:cNvSpPr/>
          <p:nvPr/>
        </p:nvSpPr>
        <p:spPr>
          <a:xfrm>
            <a:off x="662595" y="3056416"/>
            <a:ext cx="10868912" cy="382032"/>
          </a:xfrm>
          <a:prstGeom prst="rect">
            <a:avLst/>
          </a:prstGeom>
          <a:solidFill>
            <a:srgbClr val="AB9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DA87DB38-6A76-48C8-8784-E991034902F3}"/>
              </a:ext>
            </a:extLst>
          </p:cNvPr>
          <p:cNvSpPr/>
          <p:nvPr/>
        </p:nvSpPr>
        <p:spPr>
          <a:xfrm>
            <a:off x="660493" y="3438447"/>
            <a:ext cx="10871014" cy="616147"/>
          </a:xfrm>
          <a:prstGeom prst="rect">
            <a:avLst/>
          </a:prstGeom>
          <a:solidFill>
            <a:srgbClr val="F4F1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BDF5260D-0D9B-4CBF-962E-059006C56192}"/>
              </a:ext>
            </a:extLst>
          </p:cNvPr>
          <p:cNvSpPr/>
          <p:nvPr/>
        </p:nvSpPr>
        <p:spPr>
          <a:xfrm>
            <a:off x="664135" y="3091189"/>
            <a:ext cx="10867371" cy="277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lnSpc>
                <a:spcPts val="1640"/>
              </a:lnSpc>
              <a:spcBef>
                <a:spcPts val="0"/>
              </a:spcBef>
              <a:spcAft>
                <a:spcPts val="0"/>
              </a:spcAft>
              <a:buClr>
                <a:srgbClr val="009072"/>
              </a:buClr>
              <a:tabLst>
                <a:tab pos="562707" algn="l"/>
                <a:tab pos="1125416" algn="l"/>
                <a:tab pos="1688123" algn="l"/>
                <a:tab pos="2250830" algn="l"/>
                <a:tab pos="2813539" algn="l"/>
                <a:tab pos="3376246" algn="l"/>
                <a:tab pos="3938954" algn="l"/>
                <a:tab pos="4501662" algn="l"/>
                <a:tab pos="5064369" algn="l"/>
                <a:tab pos="5627077" algn="l"/>
                <a:tab pos="6189785" algn="l"/>
                <a:tab pos="6752493" algn="l"/>
                <a:tab pos="7315200" algn="l"/>
                <a:tab pos="7877907" algn="l"/>
                <a:tab pos="8440616" algn="l"/>
                <a:tab pos="9003323" algn="l"/>
                <a:tab pos="9566030" algn="l"/>
                <a:tab pos="10128739" algn="l"/>
                <a:tab pos="10691446" algn="l"/>
                <a:tab pos="11254153" algn="l"/>
                <a:tab pos="11816862" algn="l"/>
              </a:tabLst>
            </a:pPr>
            <a:r>
              <a:rPr lang="ru-RU" altLang="ru-RU" sz="1100" b="1" dirty="0">
                <a:solidFill>
                  <a:schemeClr val="bg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ШАГ 2: КЛИЕНТ ЗАКРЫВАЕТ ПОЗИЦИЮ ПО ФЬЮЧЕРСУ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1AC83033-74EA-4BA5-962B-39706A0A393A}"/>
              </a:ext>
            </a:extLst>
          </p:cNvPr>
          <p:cNvSpPr txBox="1">
            <a:spLocks/>
          </p:cNvSpPr>
          <p:nvPr/>
        </p:nvSpPr>
        <p:spPr>
          <a:xfrm>
            <a:off x="665835" y="3516913"/>
            <a:ext cx="10871014" cy="501855"/>
          </a:xfrm>
          <a:prstGeom prst="rect">
            <a:avLst/>
          </a:prstGeom>
        </p:spPr>
        <p:txBody>
          <a:bodyPr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1200" kern="1200">
                <a:solidFill>
                  <a:srgbClr val="3B383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just">
              <a:lnSpc>
                <a:spcPts val="1640"/>
              </a:lnSpc>
              <a:spcBef>
                <a:spcPts val="0"/>
              </a:spcBef>
              <a:buClr>
                <a:srgbClr val="AB967E"/>
              </a:buClr>
              <a:buFont typeface="Wingdings" panose="05000000000000000000" pitchFamily="2" charset="2"/>
              <a:buChar char="§"/>
            </a:pPr>
            <a:r>
              <a:rPr lang="ru-RU" sz="110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При окончании срока хеджирования, происходит покупка фьючерсных контрактов на юань и возврат гарантийного обеспечения с вариационной </a:t>
            </a:r>
            <a:r>
              <a:rPr lang="ru-RU" sz="1100" dirty="0" err="1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маржой</a:t>
            </a:r>
            <a:r>
              <a:rPr lang="ru-RU" sz="110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 (финансовый результат по фьючерсным контрактам, который может быть как положительным, так и отрицательным).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0B3436BA-0CED-4BE8-9C08-0246A24D91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4134776"/>
              </p:ext>
            </p:extLst>
          </p:nvPr>
        </p:nvGraphicFramePr>
        <p:xfrm>
          <a:off x="669478" y="4322322"/>
          <a:ext cx="10868912" cy="1657127"/>
        </p:xfrm>
        <a:graphic>
          <a:graphicData uri="http://schemas.openxmlformats.org/drawingml/2006/table">
            <a:tbl>
              <a:tblPr firstRow="1" bandRow="1"/>
              <a:tblGrid>
                <a:gridCol w="2717228">
                  <a:extLst>
                    <a:ext uri="{9D8B030D-6E8A-4147-A177-3AD203B41FA5}">
                      <a16:colId xmlns:a16="http://schemas.microsoft.com/office/drawing/2014/main" val="58224994"/>
                    </a:ext>
                  </a:extLst>
                </a:gridCol>
                <a:gridCol w="2717228">
                  <a:extLst>
                    <a:ext uri="{9D8B030D-6E8A-4147-A177-3AD203B41FA5}">
                      <a16:colId xmlns:a16="http://schemas.microsoft.com/office/drawing/2014/main" val="787357452"/>
                    </a:ext>
                  </a:extLst>
                </a:gridCol>
                <a:gridCol w="2717228">
                  <a:extLst>
                    <a:ext uri="{9D8B030D-6E8A-4147-A177-3AD203B41FA5}">
                      <a16:colId xmlns:a16="http://schemas.microsoft.com/office/drawing/2014/main" val="795845949"/>
                    </a:ext>
                  </a:extLst>
                </a:gridCol>
                <a:gridCol w="2717228">
                  <a:extLst>
                    <a:ext uri="{9D8B030D-6E8A-4147-A177-3AD203B41FA5}">
                      <a16:colId xmlns:a16="http://schemas.microsoft.com/office/drawing/2014/main" val="1618798103"/>
                    </a:ext>
                  </a:extLst>
                </a:gridCol>
              </a:tblGrid>
              <a:tr h="395903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Динамика курса*</a:t>
                      </a:r>
                      <a:r>
                        <a:rPr lang="en-US" sz="12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 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 </a:t>
                      </a:r>
                    </a:p>
                  </a:txBody>
                  <a:tcPr marL="8215" marR="8215" marT="821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967E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Финансовый результат***</a:t>
                      </a:r>
                    </a:p>
                  </a:txBody>
                  <a:tcPr marL="8215" marR="8215" marT="821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967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2219785"/>
                  </a:ext>
                </a:extLst>
              </a:tr>
              <a:tr h="486561">
                <a:tc vMerge="1">
                  <a:txBody>
                    <a:bodyPr/>
                    <a:lstStyle/>
                    <a:p>
                      <a:pPr algn="ctr" rtl="0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15" marR="8215" marT="821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Продажа юаней через 41 день**</a:t>
                      </a:r>
                    </a:p>
                  </a:txBody>
                  <a:tcPr marL="8215" marR="8215" marT="821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967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Открытие коротких позиций по юаню</a:t>
                      </a:r>
                    </a:p>
                  </a:txBody>
                  <a:tcPr marL="8215" marR="8215" marT="821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967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Хеджирование через фьючерс</a:t>
                      </a:r>
                    </a:p>
                  </a:txBody>
                  <a:tcPr marL="8215" marR="8215" marT="821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967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3289519"/>
                  </a:ext>
                </a:extLst>
              </a:tr>
              <a:tr h="25822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icrosoft Sans Serif" panose="020B0604020202020204" pitchFamily="34" charset="0"/>
                        </a:rPr>
                        <a:t>Курс юаня не изменился = 11,06</a:t>
                      </a:r>
                    </a:p>
                  </a:txBody>
                  <a:tcPr marL="8215" marR="8215" marT="821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DC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3B3838"/>
                          </a:solidFill>
                          <a:effectLst/>
                          <a:latin typeface="Microsoft Sans Serif" panose="020B0604020202020204" pitchFamily="34" charset="0"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3B3838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8215" marR="8215" marT="821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3B3838"/>
                          </a:solidFill>
                          <a:effectLst/>
                          <a:latin typeface="Microsoft Sans Serif" panose="020B0604020202020204" pitchFamily="34" charset="0"/>
                        </a:rPr>
                        <a:t>- </a:t>
                      </a:r>
                      <a:r>
                        <a:rPr lang="en-US" sz="1100" b="0" i="0" u="none" strike="noStrike" dirty="0">
                          <a:solidFill>
                            <a:srgbClr val="3B3838"/>
                          </a:solidFill>
                          <a:effectLst/>
                          <a:latin typeface="Microsoft Sans Serif" panose="020B0604020202020204" pitchFamily="34" charset="0"/>
                        </a:rPr>
                        <a:t>0,43</a:t>
                      </a:r>
                      <a:r>
                        <a:rPr lang="ru-RU" sz="1100" b="0" i="0" u="none" strike="noStrike" dirty="0">
                          <a:solidFill>
                            <a:srgbClr val="3B3838"/>
                          </a:solidFill>
                          <a:effectLst/>
                          <a:latin typeface="Microsoft Sans Serif" panose="020B0604020202020204" pitchFamily="34" charset="0"/>
                        </a:rPr>
                        <a:t> млн рублей</a:t>
                      </a:r>
                      <a:endParaRPr lang="en-US" sz="1100" b="0" i="0" u="none" strike="noStrike" dirty="0">
                        <a:solidFill>
                          <a:srgbClr val="3B3838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8215" marR="8215" marT="821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3B3838"/>
                          </a:solidFill>
                          <a:effectLst/>
                          <a:latin typeface="Microsoft Sans Serif" panose="020B0604020202020204" pitchFamily="34" charset="0"/>
                        </a:rPr>
                        <a:t>+2,23 млн руб.</a:t>
                      </a:r>
                      <a:endParaRPr lang="en-US" sz="1100" b="0" i="0" u="none" strike="noStrike" dirty="0">
                        <a:solidFill>
                          <a:srgbClr val="3B3838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8215" marR="8215" marT="821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988925"/>
                  </a:ext>
                </a:extLst>
              </a:tr>
              <a:tr h="25822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icrosoft Sans Serif" panose="020B0604020202020204" pitchFamily="34" charset="0"/>
                        </a:rPr>
                        <a:t> Курс юаня вырос на 5% = 11,61</a:t>
                      </a:r>
                    </a:p>
                  </a:txBody>
                  <a:tcPr marL="8215" marR="8215" marT="821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DC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3B3838"/>
                          </a:solidFill>
                          <a:effectLst/>
                          <a:latin typeface="Microsoft Sans Serif" panose="020B0604020202020204" pitchFamily="34" charset="0"/>
                        </a:rPr>
                        <a:t>+ 5,5 млн руб.</a:t>
                      </a:r>
                      <a:endParaRPr lang="en-US" sz="1100" b="0" i="0" u="none" strike="noStrike" dirty="0">
                        <a:solidFill>
                          <a:srgbClr val="3B3838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8215" marR="8215" marT="821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B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3B3838"/>
                          </a:solidFill>
                          <a:effectLst/>
                          <a:latin typeface="Microsoft Sans Serif" panose="020B0604020202020204" pitchFamily="34" charset="0"/>
                        </a:rPr>
                        <a:t>- </a:t>
                      </a:r>
                      <a:r>
                        <a:rPr lang="en-US" sz="1100" b="0" i="0" u="none" strike="noStrike" dirty="0">
                          <a:solidFill>
                            <a:srgbClr val="3B3838"/>
                          </a:solidFill>
                          <a:effectLst/>
                          <a:latin typeface="Microsoft Sans Serif" panose="020B0604020202020204" pitchFamily="34" charset="0"/>
                        </a:rPr>
                        <a:t>0,46</a:t>
                      </a:r>
                      <a:r>
                        <a:rPr lang="ru-RU" sz="1100" b="0" i="0" u="none" strike="noStrike" dirty="0">
                          <a:solidFill>
                            <a:srgbClr val="3B3838"/>
                          </a:solidFill>
                          <a:effectLst/>
                          <a:latin typeface="Microsoft Sans Serif" panose="020B0604020202020204" pitchFamily="34" charset="0"/>
                        </a:rPr>
                        <a:t> млн рублей</a:t>
                      </a:r>
                      <a:endParaRPr lang="en-US" sz="1100" b="0" i="0" u="none" strike="noStrike" dirty="0">
                        <a:solidFill>
                          <a:srgbClr val="3B3838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8215" marR="8215" marT="821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B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3B3838"/>
                          </a:solidFill>
                          <a:effectLst/>
                          <a:latin typeface="Microsoft Sans Serif" panose="020B0604020202020204" pitchFamily="34" charset="0"/>
                        </a:rPr>
                        <a:t>+2,23 млн руб.</a:t>
                      </a:r>
                      <a:endParaRPr lang="en-US" sz="1100" b="0" i="0" u="none" strike="noStrike" dirty="0">
                        <a:solidFill>
                          <a:srgbClr val="3B3838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8215" marR="8215" marT="821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B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295727"/>
                  </a:ext>
                </a:extLst>
              </a:tr>
              <a:tr h="25822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icrosoft Sans Serif" panose="020B0604020202020204" pitchFamily="34" charset="0"/>
                        </a:rPr>
                        <a:t>Курс юаня упал на 5% = 10,51</a:t>
                      </a:r>
                    </a:p>
                  </a:txBody>
                  <a:tcPr marL="8215" marR="8215" marT="821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DC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3B3838"/>
                          </a:solidFill>
                          <a:effectLst/>
                          <a:latin typeface="Microsoft Sans Serif" panose="020B0604020202020204" pitchFamily="34" charset="0"/>
                        </a:rPr>
                        <a:t>- 5,5 млн руб.</a:t>
                      </a:r>
                      <a:endParaRPr lang="en-US" sz="1100" b="0" i="0" u="none" strike="noStrike" dirty="0">
                        <a:solidFill>
                          <a:srgbClr val="3B3838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8215" marR="8215" marT="821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3B3838"/>
                          </a:solidFill>
                          <a:effectLst/>
                          <a:latin typeface="Microsoft Sans Serif" panose="020B0604020202020204" pitchFamily="34" charset="0"/>
                        </a:rPr>
                        <a:t>- </a:t>
                      </a:r>
                      <a:r>
                        <a:rPr lang="en-US" sz="1100" b="0" i="0" u="none" strike="noStrike" dirty="0">
                          <a:solidFill>
                            <a:srgbClr val="3B3838"/>
                          </a:solidFill>
                          <a:effectLst/>
                          <a:latin typeface="Microsoft Sans Serif" panose="020B0604020202020204" pitchFamily="34" charset="0"/>
                        </a:rPr>
                        <a:t>0,41</a:t>
                      </a:r>
                      <a:r>
                        <a:rPr lang="ru-RU" sz="1100" b="0" i="0" u="none" strike="noStrike" dirty="0">
                          <a:solidFill>
                            <a:srgbClr val="3B3838"/>
                          </a:solidFill>
                          <a:effectLst/>
                          <a:latin typeface="Microsoft Sans Serif" panose="020B0604020202020204" pitchFamily="34" charset="0"/>
                        </a:rPr>
                        <a:t> млн рублей</a:t>
                      </a:r>
                      <a:endParaRPr lang="en-US" sz="1100" b="0" i="0" u="none" strike="noStrike" dirty="0">
                        <a:solidFill>
                          <a:srgbClr val="3B3838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8215" marR="8215" marT="821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3B3838"/>
                          </a:solidFill>
                          <a:effectLst/>
                          <a:latin typeface="Microsoft Sans Serif" panose="020B0604020202020204" pitchFamily="34" charset="0"/>
                        </a:rPr>
                        <a:t>+2,23 млн руб.</a:t>
                      </a:r>
                      <a:endParaRPr lang="en-US" sz="1100" b="0" i="0" u="none" strike="noStrike" dirty="0">
                        <a:solidFill>
                          <a:srgbClr val="3B3838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8215" marR="8215" marT="821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4286278"/>
                  </a:ext>
                </a:extLst>
              </a:tr>
            </a:tbl>
          </a:graphicData>
        </a:graphic>
      </p:graphicFrame>
      <p:sp>
        <p:nvSpPr>
          <p:cNvPr id="14" name="Rectangle 1">
            <a:extLst>
              <a:ext uri="{FF2B5EF4-FFF2-40B4-BE49-F238E27FC236}">
                <a16:creationId xmlns:a16="http://schemas.microsoft.com/office/drawing/2014/main" id="{C2C6095B-2271-4392-ADD1-9E4B66D65873}"/>
              </a:ext>
            </a:extLst>
          </p:cNvPr>
          <p:cNvSpPr/>
          <p:nvPr/>
        </p:nvSpPr>
        <p:spPr>
          <a:xfrm>
            <a:off x="572343" y="6101945"/>
            <a:ext cx="81316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ru-RU" sz="800" dirty="0"/>
              <a:t>*- Источник расчетов: данные Инвестбанк Синара</a:t>
            </a:r>
          </a:p>
          <a:p>
            <a:r>
              <a:rPr lang="ru-RU" sz="800" dirty="0"/>
              <a:t>** - Совершение конверсионной сделки по покупке юаней за рубли на Московской бирже</a:t>
            </a:r>
          </a:p>
          <a:p>
            <a:r>
              <a:rPr lang="ru-RU" sz="800" dirty="0"/>
              <a:t>*** - Указаны не все возможные сценарии. Результативность работы в сценарии Хеджирование через фьючерс следует понимать как итог следования рекомендациям персонального брокера. В столбце финансовый результат не раскрыты все промежуточные расчеты, осуществляемые экспертами АО Банк Синара. Финансовый результат, указанный в таблице, не учитывает все расходы, которые могут возникнуть у клиента, в том числе на оплату брокерских и депозитарных услуг</a:t>
            </a:r>
          </a:p>
          <a:p>
            <a:pPr marL="171450" indent="-1714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ru-RU" sz="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8200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l">
              <a:defRPr/>
            </a:pPr>
            <a:fld id="{9E92346D-0DE1-414E-BB54-411273EF23B1}" type="slidenum">
              <a:rPr lang="en-US" smtClean="0">
                <a:solidFill>
                  <a:srgbClr val="AB967E"/>
                </a:solidFill>
              </a:rPr>
              <a:pPr algn="l">
                <a:defRPr/>
              </a:pPr>
              <a:t>5</a:t>
            </a:fld>
            <a:r>
              <a:rPr lang="ru-RU" dirty="0">
                <a:solidFill>
                  <a:srgbClr val="AB967E"/>
                </a:solidFill>
              </a:rPr>
              <a:t>         </a:t>
            </a:r>
            <a:r>
              <a:rPr lang="ru-RU" altLang="en-US" dirty="0">
                <a:solidFill>
                  <a:srgbClr val="AB967E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Инвестиционный Банк  Синара   |  Презентация «Хеджирование валютных рисков для юридических лиц»</a:t>
            </a:r>
          </a:p>
        </p:txBody>
      </p:sp>
      <p:sp>
        <p:nvSpPr>
          <p:cNvPr id="11" name="Text Placeholder 1">
            <a:extLst>
              <a:ext uri="{FF2B5EF4-FFF2-40B4-BE49-F238E27FC236}">
                <a16:creationId xmlns:a16="http://schemas.microsoft.com/office/drawing/2014/main" id="{94BE6666-C24E-4BBD-AA9A-5A6AA6205529}"/>
              </a:ext>
            </a:extLst>
          </p:cNvPr>
          <p:cNvSpPr txBox="1">
            <a:spLocks/>
          </p:cNvSpPr>
          <p:nvPr/>
        </p:nvSpPr>
        <p:spPr bwMode="auto">
          <a:xfrm>
            <a:off x="630487" y="844023"/>
            <a:ext cx="9077076" cy="491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 baseline="0">
                <a:solidFill>
                  <a:srgbClr val="AB967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/>
              <a:t>ВАРИАНТЫ ДЕЙСТВИЙ ДЛЯ ИМПОРТЕРОВ</a:t>
            </a:r>
            <a:endParaRPr lang="ru-RU" sz="20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3EBAD5F7-5945-476C-98C3-6FC39E0BE355}"/>
              </a:ext>
            </a:extLst>
          </p:cNvPr>
          <p:cNvSpPr txBox="1">
            <a:spLocks/>
          </p:cNvSpPr>
          <p:nvPr/>
        </p:nvSpPr>
        <p:spPr>
          <a:xfrm>
            <a:off x="1191237" y="1508383"/>
            <a:ext cx="5612236" cy="4459177"/>
          </a:xfrm>
          <a:prstGeom prst="rect">
            <a:avLst/>
          </a:prstGeom>
        </p:spPr>
        <p:txBody>
          <a:bodyPr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1200" kern="1200">
                <a:solidFill>
                  <a:srgbClr val="3B383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1620"/>
              </a:lnSpc>
              <a:spcBef>
                <a:spcPts val="0"/>
              </a:spcBef>
              <a:buClr>
                <a:srgbClr val="AB967E"/>
              </a:buClr>
              <a:buSzPct val="130000"/>
            </a:pPr>
            <a:r>
              <a:rPr lang="ru-RU" sz="1300" b="1" dirty="0">
                <a:solidFill>
                  <a:srgbClr val="AB967E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ЗАДАЧА ИМПОРТЕРА. </a:t>
            </a:r>
            <a:endParaRPr lang="ru-RU" sz="1100" b="1" dirty="0">
              <a:solidFill>
                <a:schemeClr val="tx1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just">
              <a:lnSpc>
                <a:spcPts val="1620"/>
              </a:lnSpc>
              <a:spcBef>
                <a:spcPts val="0"/>
              </a:spcBef>
              <a:buClr>
                <a:srgbClr val="AB967E"/>
              </a:buClr>
              <a:buSzPct val="130000"/>
            </a:pPr>
            <a:r>
              <a:rPr lang="ru-RU" sz="105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Приобрести валюту к определенному сроку. Например, купить 10 000 000 юаней к 18 сентября 2025 года.</a:t>
            </a:r>
          </a:p>
          <a:p>
            <a:pPr algn="just">
              <a:lnSpc>
                <a:spcPts val="1620"/>
              </a:lnSpc>
              <a:spcBef>
                <a:spcPts val="0"/>
              </a:spcBef>
              <a:buClr>
                <a:srgbClr val="AB967E"/>
              </a:buClr>
              <a:buSzPct val="130000"/>
            </a:pPr>
            <a:endParaRPr lang="ru-RU" sz="1300" dirty="0">
              <a:solidFill>
                <a:srgbClr val="AB967E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just">
              <a:lnSpc>
                <a:spcPts val="1620"/>
              </a:lnSpc>
              <a:spcBef>
                <a:spcPts val="0"/>
              </a:spcBef>
              <a:buClr>
                <a:srgbClr val="AB967E"/>
              </a:buClr>
              <a:buSzPct val="130000"/>
            </a:pPr>
            <a:endParaRPr lang="ru-RU" sz="1300" dirty="0">
              <a:solidFill>
                <a:srgbClr val="AB967E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just">
              <a:lnSpc>
                <a:spcPts val="1620"/>
              </a:lnSpc>
              <a:spcBef>
                <a:spcPts val="0"/>
              </a:spcBef>
              <a:buClr>
                <a:srgbClr val="AB967E"/>
              </a:buClr>
              <a:buSzPct val="130000"/>
            </a:pPr>
            <a:r>
              <a:rPr lang="ru-RU" sz="1300" b="1" dirty="0">
                <a:solidFill>
                  <a:srgbClr val="AB967E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ПОКУПКА ЮАНЕЙ СЕЙЧАС</a:t>
            </a:r>
            <a:endParaRPr lang="ru-RU" sz="1100" b="1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just">
              <a:lnSpc>
                <a:spcPts val="1620"/>
              </a:lnSpc>
              <a:spcBef>
                <a:spcPts val="0"/>
              </a:spcBef>
              <a:buClr>
                <a:srgbClr val="AB967E"/>
              </a:buClr>
              <a:buSzPct val="130000"/>
            </a:pPr>
            <a:r>
              <a:rPr lang="ru-RU" sz="105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Так как курс юаня сейчас 11,06 рублей за юань*, то для этой задачи потребовалось бы 110 600 000 рублей. Но при этом сумма будет изъята из оборотного капитала и в лучшем случае  в рамках брокерского обслуживания в Инвестбанка Синара ее можно будет разместить под 0,2% годовых**.</a:t>
            </a:r>
          </a:p>
          <a:p>
            <a:pPr algn="just">
              <a:lnSpc>
                <a:spcPts val="1620"/>
              </a:lnSpc>
              <a:spcBef>
                <a:spcPts val="0"/>
              </a:spcBef>
              <a:buClr>
                <a:srgbClr val="AB967E"/>
              </a:buClr>
              <a:buSzPct val="130000"/>
            </a:pPr>
            <a:endParaRPr lang="ru-RU" sz="1300" dirty="0">
              <a:solidFill>
                <a:srgbClr val="AB967E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just">
              <a:lnSpc>
                <a:spcPts val="1620"/>
              </a:lnSpc>
              <a:spcBef>
                <a:spcPts val="0"/>
              </a:spcBef>
              <a:buClr>
                <a:srgbClr val="AB967E"/>
              </a:buClr>
              <a:buSzPct val="130000"/>
            </a:pPr>
            <a:endParaRPr lang="ru-RU" sz="1300" dirty="0">
              <a:solidFill>
                <a:srgbClr val="AB967E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just">
              <a:lnSpc>
                <a:spcPts val="1620"/>
              </a:lnSpc>
              <a:spcBef>
                <a:spcPts val="0"/>
              </a:spcBef>
              <a:buClr>
                <a:srgbClr val="AB967E"/>
              </a:buClr>
              <a:buSzPct val="130000"/>
            </a:pPr>
            <a:endParaRPr lang="ru-RU" sz="1300" dirty="0">
              <a:solidFill>
                <a:srgbClr val="AB967E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just">
              <a:lnSpc>
                <a:spcPts val="1620"/>
              </a:lnSpc>
              <a:spcBef>
                <a:spcPts val="0"/>
              </a:spcBef>
              <a:buClr>
                <a:srgbClr val="AB967E"/>
              </a:buClr>
              <a:buSzPct val="130000"/>
            </a:pPr>
            <a:endParaRPr lang="ru-RU" sz="1300" dirty="0">
              <a:solidFill>
                <a:srgbClr val="AB967E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just">
              <a:lnSpc>
                <a:spcPts val="1620"/>
              </a:lnSpc>
              <a:spcBef>
                <a:spcPts val="0"/>
              </a:spcBef>
              <a:buClr>
                <a:srgbClr val="AB967E"/>
              </a:buClr>
              <a:buSzPct val="130000"/>
            </a:pPr>
            <a:r>
              <a:rPr lang="ru-RU" sz="1300" b="1" dirty="0">
                <a:solidFill>
                  <a:srgbClr val="AB967E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ХЕДЖИРОВАНИЕ ЧЕРЕЗ ФЬЮЧЕРСЫ</a:t>
            </a:r>
            <a:endParaRPr lang="ru-RU" sz="1100" b="1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just">
              <a:lnSpc>
                <a:spcPts val="1620"/>
              </a:lnSpc>
              <a:spcBef>
                <a:spcPts val="0"/>
              </a:spcBef>
              <a:buClr>
                <a:srgbClr val="AB967E"/>
              </a:buClr>
              <a:buSzPct val="130000"/>
            </a:pPr>
            <a:r>
              <a:rPr lang="ru-RU" sz="105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В этом случае может потребоваться 20% суммы в качестве гарантийного обеспечения, но плата за данный сервис будет меньше, в зависимости от размера гарантийного обеспечения</a:t>
            </a:r>
          </a:p>
          <a:p>
            <a:pPr algn="just">
              <a:lnSpc>
                <a:spcPts val="1620"/>
              </a:lnSpc>
              <a:spcBef>
                <a:spcPts val="0"/>
              </a:spcBef>
              <a:buClr>
                <a:srgbClr val="AB967E"/>
              </a:buClr>
              <a:buSzPct val="130000"/>
            </a:pPr>
            <a:endParaRPr lang="ru-RU" sz="1300" dirty="0">
              <a:solidFill>
                <a:schemeClr val="tx1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15" name="Рисунок 6">
            <a:extLst>
              <a:ext uri="{FF2B5EF4-FFF2-40B4-BE49-F238E27FC236}">
                <a16:creationId xmlns:a16="http://schemas.microsoft.com/office/drawing/2014/main" id="{E3CC5638-BFE0-432D-AA59-20C73E0B818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63" t="275" r="38131" b="740"/>
          <a:stretch/>
        </p:blipFill>
        <p:spPr>
          <a:xfrm>
            <a:off x="7119549" y="952499"/>
            <a:ext cx="5072451" cy="5188241"/>
          </a:xfrm>
          <a:prstGeom prst="rect">
            <a:avLst/>
          </a:prstGeom>
        </p:spPr>
      </p:pic>
      <p:grpSp>
        <p:nvGrpSpPr>
          <p:cNvPr id="16" name="Group 788">
            <a:extLst>
              <a:ext uri="{FF2B5EF4-FFF2-40B4-BE49-F238E27FC236}">
                <a16:creationId xmlns:a16="http://schemas.microsoft.com/office/drawing/2014/main" id="{1AFC8A9C-4A6C-4ADC-9D7F-E180B7BEC643}"/>
              </a:ext>
            </a:extLst>
          </p:cNvPr>
          <p:cNvGrpSpPr/>
          <p:nvPr/>
        </p:nvGrpSpPr>
        <p:grpSpPr>
          <a:xfrm>
            <a:off x="630487" y="2694318"/>
            <a:ext cx="488877" cy="488877"/>
            <a:chOff x="6515101" y="2979738"/>
            <a:chExt cx="179388" cy="179388"/>
          </a:xfrm>
        </p:grpSpPr>
        <p:sp>
          <p:nvSpPr>
            <p:cNvPr id="17" name="Oval 1448">
              <a:extLst>
                <a:ext uri="{FF2B5EF4-FFF2-40B4-BE49-F238E27FC236}">
                  <a16:creationId xmlns:a16="http://schemas.microsoft.com/office/drawing/2014/main" id="{4E5BF3B2-9445-4B34-B524-6EC78AE848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15101" y="2979738"/>
              <a:ext cx="179388" cy="179388"/>
            </a:xfrm>
            <a:prstGeom prst="ellipse">
              <a:avLst/>
            </a:prstGeom>
            <a:solidFill>
              <a:srgbClr val="A694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449">
              <a:extLst>
                <a:ext uri="{FF2B5EF4-FFF2-40B4-BE49-F238E27FC236}">
                  <a16:creationId xmlns:a16="http://schemas.microsoft.com/office/drawing/2014/main" id="{D7159E85-B5AA-4C3A-BDEB-BDEAB857CB1A}"/>
                </a:ext>
              </a:extLst>
            </p:cNvPr>
            <p:cNvSpPr>
              <a:spLocks/>
            </p:cNvSpPr>
            <p:nvPr/>
          </p:nvSpPr>
          <p:spPr bwMode="auto">
            <a:xfrm>
              <a:off x="6570663" y="3019425"/>
              <a:ext cx="68263" cy="100013"/>
            </a:xfrm>
            <a:custGeom>
              <a:avLst/>
              <a:gdLst>
                <a:gd name="T0" fmla="*/ 89 w 90"/>
                <a:gd name="T1" fmla="*/ 3 h 130"/>
                <a:gd name="T2" fmla="*/ 87 w 90"/>
                <a:gd name="T3" fmla="*/ 1 h 130"/>
                <a:gd name="T4" fmla="*/ 82 w 90"/>
                <a:gd name="T5" fmla="*/ 0 h 130"/>
                <a:gd name="T6" fmla="*/ 78 w 90"/>
                <a:gd name="T7" fmla="*/ 3 h 130"/>
                <a:gd name="T8" fmla="*/ 45 w 90"/>
                <a:gd name="T9" fmla="*/ 53 h 130"/>
                <a:gd name="T10" fmla="*/ 11 w 90"/>
                <a:gd name="T11" fmla="*/ 3 h 130"/>
                <a:gd name="T12" fmla="*/ 7 w 90"/>
                <a:gd name="T13" fmla="*/ 1 h 130"/>
                <a:gd name="T14" fmla="*/ 3 w 90"/>
                <a:gd name="T15" fmla="*/ 2 h 130"/>
                <a:gd name="T16" fmla="*/ 0 w 90"/>
                <a:gd name="T17" fmla="*/ 6 h 130"/>
                <a:gd name="T18" fmla="*/ 1 w 90"/>
                <a:gd name="T19" fmla="*/ 10 h 130"/>
                <a:gd name="T20" fmla="*/ 33 w 90"/>
                <a:gd name="T21" fmla="*/ 59 h 130"/>
                <a:gd name="T22" fmla="*/ 12 w 90"/>
                <a:gd name="T23" fmla="*/ 59 h 130"/>
                <a:gd name="T24" fmla="*/ 8 w 90"/>
                <a:gd name="T25" fmla="*/ 60 h 130"/>
                <a:gd name="T26" fmla="*/ 6 w 90"/>
                <a:gd name="T27" fmla="*/ 65 h 130"/>
                <a:gd name="T28" fmla="*/ 8 w 90"/>
                <a:gd name="T29" fmla="*/ 70 h 130"/>
                <a:gd name="T30" fmla="*/ 12 w 90"/>
                <a:gd name="T31" fmla="*/ 71 h 130"/>
                <a:gd name="T32" fmla="*/ 38 w 90"/>
                <a:gd name="T33" fmla="*/ 71 h 130"/>
                <a:gd name="T34" fmla="*/ 38 w 90"/>
                <a:gd name="T35" fmla="*/ 84 h 130"/>
                <a:gd name="T36" fmla="*/ 12 w 90"/>
                <a:gd name="T37" fmla="*/ 84 h 130"/>
                <a:gd name="T38" fmla="*/ 8 w 90"/>
                <a:gd name="T39" fmla="*/ 86 h 130"/>
                <a:gd name="T40" fmla="*/ 6 w 90"/>
                <a:gd name="T41" fmla="*/ 91 h 130"/>
                <a:gd name="T42" fmla="*/ 8 w 90"/>
                <a:gd name="T43" fmla="*/ 95 h 130"/>
                <a:gd name="T44" fmla="*/ 12 w 90"/>
                <a:gd name="T45" fmla="*/ 97 h 130"/>
                <a:gd name="T46" fmla="*/ 38 w 90"/>
                <a:gd name="T47" fmla="*/ 97 h 130"/>
                <a:gd name="T48" fmla="*/ 38 w 90"/>
                <a:gd name="T49" fmla="*/ 123 h 130"/>
                <a:gd name="T50" fmla="*/ 40 w 90"/>
                <a:gd name="T51" fmla="*/ 128 h 130"/>
                <a:gd name="T52" fmla="*/ 45 w 90"/>
                <a:gd name="T53" fmla="*/ 130 h 130"/>
                <a:gd name="T54" fmla="*/ 49 w 90"/>
                <a:gd name="T55" fmla="*/ 128 h 130"/>
                <a:gd name="T56" fmla="*/ 51 w 90"/>
                <a:gd name="T57" fmla="*/ 123 h 130"/>
                <a:gd name="T58" fmla="*/ 51 w 90"/>
                <a:gd name="T59" fmla="*/ 97 h 130"/>
                <a:gd name="T60" fmla="*/ 77 w 90"/>
                <a:gd name="T61" fmla="*/ 97 h 130"/>
                <a:gd name="T62" fmla="*/ 82 w 90"/>
                <a:gd name="T63" fmla="*/ 95 h 130"/>
                <a:gd name="T64" fmla="*/ 84 w 90"/>
                <a:gd name="T65" fmla="*/ 91 h 130"/>
                <a:gd name="T66" fmla="*/ 82 w 90"/>
                <a:gd name="T67" fmla="*/ 86 h 130"/>
                <a:gd name="T68" fmla="*/ 77 w 90"/>
                <a:gd name="T69" fmla="*/ 84 h 130"/>
                <a:gd name="T70" fmla="*/ 51 w 90"/>
                <a:gd name="T71" fmla="*/ 84 h 130"/>
                <a:gd name="T72" fmla="*/ 51 w 90"/>
                <a:gd name="T73" fmla="*/ 71 h 130"/>
                <a:gd name="T74" fmla="*/ 77 w 90"/>
                <a:gd name="T75" fmla="*/ 71 h 130"/>
                <a:gd name="T76" fmla="*/ 82 w 90"/>
                <a:gd name="T77" fmla="*/ 70 h 130"/>
                <a:gd name="T78" fmla="*/ 84 w 90"/>
                <a:gd name="T79" fmla="*/ 65 h 130"/>
                <a:gd name="T80" fmla="*/ 82 w 90"/>
                <a:gd name="T81" fmla="*/ 60 h 130"/>
                <a:gd name="T82" fmla="*/ 77 w 90"/>
                <a:gd name="T83" fmla="*/ 59 h 130"/>
                <a:gd name="T84" fmla="*/ 57 w 90"/>
                <a:gd name="T85" fmla="*/ 59 h 130"/>
                <a:gd name="T86" fmla="*/ 89 w 90"/>
                <a:gd name="T87" fmla="*/ 10 h 130"/>
                <a:gd name="T88" fmla="*/ 90 w 90"/>
                <a:gd name="T89" fmla="*/ 8 h 130"/>
                <a:gd name="T90" fmla="*/ 90 w 90"/>
                <a:gd name="T91" fmla="*/ 5 h 130"/>
                <a:gd name="T92" fmla="*/ 89 w 90"/>
                <a:gd name="T93" fmla="*/ 3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90" h="130">
                  <a:moveTo>
                    <a:pt x="89" y="3"/>
                  </a:moveTo>
                  <a:cubicBezTo>
                    <a:pt x="89" y="2"/>
                    <a:pt x="88" y="2"/>
                    <a:pt x="87" y="1"/>
                  </a:cubicBezTo>
                  <a:cubicBezTo>
                    <a:pt x="86" y="0"/>
                    <a:pt x="84" y="0"/>
                    <a:pt x="82" y="0"/>
                  </a:cubicBezTo>
                  <a:cubicBezTo>
                    <a:pt x="81" y="1"/>
                    <a:pt x="79" y="2"/>
                    <a:pt x="78" y="3"/>
                  </a:cubicBezTo>
                  <a:lnTo>
                    <a:pt x="45" y="53"/>
                  </a:lnTo>
                  <a:lnTo>
                    <a:pt x="11" y="3"/>
                  </a:lnTo>
                  <a:cubicBezTo>
                    <a:pt x="10" y="2"/>
                    <a:pt x="9" y="1"/>
                    <a:pt x="7" y="1"/>
                  </a:cubicBezTo>
                  <a:cubicBezTo>
                    <a:pt x="6" y="1"/>
                    <a:pt x="4" y="1"/>
                    <a:pt x="3" y="2"/>
                  </a:cubicBezTo>
                  <a:cubicBezTo>
                    <a:pt x="1" y="3"/>
                    <a:pt x="0" y="4"/>
                    <a:pt x="0" y="6"/>
                  </a:cubicBezTo>
                  <a:cubicBezTo>
                    <a:pt x="0" y="7"/>
                    <a:pt x="0" y="9"/>
                    <a:pt x="1" y="10"/>
                  </a:cubicBezTo>
                  <a:lnTo>
                    <a:pt x="33" y="59"/>
                  </a:lnTo>
                  <a:lnTo>
                    <a:pt x="12" y="59"/>
                  </a:lnTo>
                  <a:cubicBezTo>
                    <a:pt x="11" y="59"/>
                    <a:pt x="9" y="59"/>
                    <a:pt x="8" y="60"/>
                  </a:cubicBezTo>
                  <a:cubicBezTo>
                    <a:pt x="7" y="62"/>
                    <a:pt x="6" y="63"/>
                    <a:pt x="6" y="65"/>
                  </a:cubicBezTo>
                  <a:cubicBezTo>
                    <a:pt x="6" y="67"/>
                    <a:pt x="7" y="68"/>
                    <a:pt x="8" y="70"/>
                  </a:cubicBezTo>
                  <a:cubicBezTo>
                    <a:pt x="9" y="71"/>
                    <a:pt x="11" y="71"/>
                    <a:pt x="12" y="71"/>
                  </a:cubicBezTo>
                  <a:lnTo>
                    <a:pt x="38" y="71"/>
                  </a:lnTo>
                  <a:lnTo>
                    <a:pt x="38" y="84"/>
                  </a:lnTo>
                  <a:lnTo>
                    <a:pt x="12" y="84"/>
                  </a:lnTo>
                  <a:cubicBezTo>
                    <a:pt x="11" y="84"/>
                    <a:pt x="9" y="85"/>
                    <a:pt x="8" y="86"/>
                  </a:cubicBezTo>
                  <a:cubicBezTo>
                    <a:pt x="7" y="87"/>
                    <a:pt x="6" y="89"/>
                    <a:pt x="6" y="91"/>
                  </a:cubicBezTo>
                  <a:cubicBezTo>
                    <a:pt x="6" y="93"/>
                    <a:pt x="7" y="94"/>
                    <a:pt x="8" y="95"/>
                  </a:cubicBezTo>
                  <a:cubicBezTo>
                    <a:pt x="9" y="97"/>
                    <a:pt x="11" y="97"/>
                    <a:pt x="12" y="97"/>
                  </a:cubicBezTo>
                  <a:lnTo>
                    <a:pt x="38" y="97"/>
                  </a:lnTo>
                  <a:lnTo>
                    <a:pt x="38" y="123"/>
                  </a:lnTo>
                  <a:cubicBezTo>
                    <a:pt x="38" y="125"/>
                    <a:pt x="39" y="127"/>
                    <a:pt x="40" y="128"/>
                  </a:cubicBezTo>
                  <a:cubicBezTo>
                    <a:pt x="41" y="129"/>
                    <a:pt x="43" y="130"/>
                    <a:pt x="45" y="130"/>
                  </a:cubicBezTo>
                  <a:cubicBezTo>
                    <a:pt x="47" y="130"/>
                    <a:pt x="48" y="129"/>
                    <a:pt x="49" y="128"/>
                  </a:cubicBezTo>
                  <a:cubicBezTo>
                    <a:pt x="51" y="127"/>
                    <a:pt x="51" y="125"/>
                    <a:pt x="51" y="123"/>
                  </a:cubicBezTo>
                  <a:lnTo>
                    <a:pt x="51" y="97"/>
                  </a:lnTo>
                  <a:lnTo>
                    <a:pt x="77" y="97"/>
                  </a:lnTo>
                  <a:cubicBezTo>
                    <a:pt x="79" y="97"/>
                    <a:pt x="80" y="97"/>
                    <a:pt x="82" y="95"/>
                  </a:cubicBezTo>
                  <a:cubicBezTo>
                    <a:pt x="83" y="94"/>
                    <a:pt x="84" y="93"/>
                    <a:pt x="84" y="91"/>
                  </a:cubicBezTo>
                  <a:cubicBezTo>
                    <a:pt x="84" y="89"/>
                    <a:pt x="83" y="87"/>
                    <a:pt x="82" y="86"/>
                  </a:cubicBezTo>
                  <a:cubicBezTo>
                    <a:pt x="80" y="85"/>
                    <a:pt x="79" y="84"/>
                    <a:pt x="77" y="84"/>
                  </a:cubicBezTo>
                  <a:lnTo>
                    <a:pt x="51" y="84"/>
                  </a:lnTo>
                  <a:lnTo>
                    <a:pt x="51" y="71"/>
                  </a:lnTo>
                  <a:lnTo>
                    <a:pt x="77" y="71"/>
                  </a:lnTo>
                  <a:cubicBezTo>
                    <a:pt x="79" y="71"/>
                    <a:pt x="80" y="71"/>
                    <a:pt x="82" y="70"/>
                  </a:cubicBezTo>
                  <a:cubicBezTo>
                    <a:pt x="83" y="68"/>
                    <a:pt x="84" y="67"/>
                    <a:pt x="84" y="65"/>
                  </a:cubicBezTo>
                  <a:cubicBezTo>
                    <a:pt x="84" y="63"/>
                    <a:pt x="83" y="62"/>
                    <a:pt x="82" y="60"/>
                  </a:cubicBezTo>
                  <a:cubicBezTo>
                    <a:pt x="80" y="59"/>
                    <a:pt x="79" y="59"/>
                    <a:pt x="77" y="59"/>
                  </a:cubicBezTo>
                  <a:lnTo>
                    <a:pt x="57" y="59"/>
                  </a:lnTo>
                  <a:lnTo>
                    <a:pt x="89" y="10"/>
                  </a:lnTo>
                  <a:cubicBezTo>
                    <a:pt x="90" y="10"/>
                    <a:pt x="90" y="9"/>
                    <a:pt x="90" y="8"/>
                  </a:cubicBezTo>
                  <a:cubicBezTo>
                    <a:pt x="90" y="7"/>
                    <a:pt x="90" y="6"/>
                    <a:pt x="90" y="5"/>
                  </a:cubicBezTo>
                  <a:cubicBezTo>
                    <a:pt x="90" y="5"/>
                    <a:pt x="90" y="4"/>
                    <a:pt x="89" y="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6" name="Group 748">
            <a:extLst>
              <a:ext uri="{FF2B5EF4-FFF2-40B4-BE49-F238E27FC236}">
                <a16:creationId xmlns:a16="http://schemas.microsoft.com/office/drawing/2014/main" id="{CB25BB6A-F567-40D3-817A-A7F68A3790F4}"/>
              </a:ext>
            </a:extLst>
          </p:cNvPr>
          <p:cNvGrpSpPr/>
          <p:nvPr/>
        </p:nvGrpSpPr>
        <p:grpSpPr>
          <a:xfrm>
            <a:off x="630487" y="1519461"/>
            <a:ext cx="488877" cy="493202"/>
            <a:chOff x="4994276" y="2767013"/>
            <a:chExt cx="179388" cy="180975"/>
          </a:xfrm>
        </p:grpSpPr>
        <p:sp>
          <p:nvSpPr>
            <p:cNvPr id="27" name="Oval 1420">
              <a:extLst>
                <a:ext uri="{FF2B5EF4-FFF2-40B4-BE49-F238E27FC236}">
                  <a16:creationId xmlns:a16="http://schemas.microsoft.com/office/drawing/2014/main" id="{0AB9D1D9-2194-48B2-851F-B427678819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4276" y="2767013"/>
              <a:ext cx="179388" cy="180975"/>
            </a:xfrm>
            <a:prstGeom prst="ellipse">
              <a:avLst/>
            </a:prstGeom>
            <a:solidFill>
              <a:srgbClr val="A694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421">
              <a:extLst>
                <a:ext uri="{FF2B5EF4-FFF2-40B4-BE49-F238E27FC236}">
                  <a16:creationId xmlns:a16="http://schemas.microsoft.com/office/drawing/2014/main" id="{D17549FE-D293-4D61-85ED-6ECB1579023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33963" y="2809875"/>
              <a:ext cx="98425" cy="93663"/>
            </a:xfrm>
            <a:custGeom>
              <a:avLst/>
              <a:gdLst>
                <a:gd name="T0" fmla="*/ 115 w 130"/>
                <a:gd name="T1" fmla="*/ 41 h 123"/>
                <a:gd name="T2" fmla="*/ 117 w 130"/>
                <a:gd name="T3" fmla="*/ 54 h 123"/>
                <a:gd name="T4" fmla="*/ 97 w 130"/>
                <a:gd name="T5" fmla="*/ 59 h 123"/>
                <a:gd name="T6" fmla="*/ 91 w 130"/>
                <a:gd name="T7" fmla="*/ 52 h 123"/>
                <a:gd name="T8" fmla="*/ 84 w 130"/>
                <a:gd name="T9" fmla="*/ 59 h 123"/>
                <a:gd name="T10" fmla="*/ 46 w 130"/>
                <a:gd name="T11" fmla="*/ 63 h 123"/>
                <a:gd name="T12" fmla="*/ 44 w 130"/>
                <a:gd name="T13" fmla="*/ 54 h 123"/>
                <a:gd name="T14" fmla="*/ 35 w 130"/>
                <a:gd name="T15" fmla="*/ 54 h 123"/>
                <a:gd name="T16" fmla="*/ 33 w 130"/>
                <a:gd name="T17" fmla="*/ 61 h 123"/>
                <a:gd name="T18" fmla="*/ 13 w 130"/>
                <a:gd name="T19" fmla="*/ 46 h 123"/>
                <a:gd name="T20" fmla="*/ 20 w 130"/>
                <a:gd name="T21" fmla="*/ 39 h 123"/>
                <a:gd name="T22" fmla="*/ 52 w 130"/>
                <a:gd name="T23" fmla="*/ 20 h 123"/>
                <a:gd name="T24" fmla="*/ 59 w 130"/>
                <a:gd name="T25" fmla="*/ 13 h 123"/>
                <a:gd name="T26" fmla="*/ 76 w 130"/>
                <a:gd name="T27" fmla="*/ 15 h 123"/>
                <a:gd name="T28" fmla="*/ 78 w 130"/>
                <a:gd name="T29" fmla="*/ 26 h 123"/>
                <a:gd name="T30" fmla="*/ 52 w 130"/>
                <a:gd name="T31" fmla="*/ 20 h 123"/>
                <a:gd name="T32" fmla="*/ 115 w 130"/>
                <a:gd name="T33" fmla="*/ 108 h 123"/>
                <a:gd name="T34" fmla="*/ 20 w 130"/>
                <a:gd name="T35" fmla="*/ 110 h 123"/>
                <a:gd name="T36" fmla="*/ 13 w 130"/>
                <a:gd name="T37" fmla="*/ 104 h 123"/>
                <a:gd name="T38" fmla="*/ 33 w 130"/>
                <a:gd name="T39" fmla="*/ 74 h 123"/>
                <a:gd name="T40" fmla="*/ 35 w 130"/>
                <a:gd name="T41" fmla="*/ 83 h 123"/>
                <a:gd name="T42" fmla="*/ 44 w 130"/>
                <a:gd name="T43" fmla="*/ 83 h 123"/>
                <a:gd name="T44" fmla="*/ 46 w 130"/>
                <a:gd name="T45" fmla="*/ 77 h 123"/>
                <a:gd name="T46" fmla="*/ 84 w 130"/>
                <a:gd name="T47" fmla="*/ 77 h 123"/>
                <a:gd name="T48" fmla="*/ 86 w 130"/>
                <a:gd name="T49" fmla="*/ 83 h 123"/>
                <a:gd name="T50" fmla="*/ 95 w 130"/>
                <a:gd name="T51" fmla="*/ 83 h 123"/>
                <a:gd name="T52" fmla="*/ 97 w 130"/>
                <a:gd name="T53" fmla="*/ 74 h 123"/>
                <a:gd name="T54" fmla="*/ 117 w 130"/>
                <a:gd name="T55" fmla="*/ 104 h 123"/>
                <a:gd name="T56" fmla="*/ 0 w 130"/>
                <a:gd name="T57" fmla="*/ 46 h 123"/>
                <a:gd name="T58" fmla="*/ 6 w 130"/>
                <a:gd name="T59" fmla="*/ 118 h 123"/>
                <a:gd name="T60" fmla="*/ 110 w 130"/>
                <a:gd name="T61" fmla="*/ 123 h 123"/>
                <a:gd name="T62" fmla="*/ 130 w 130"/>
                <a:gd name="T63" fmla="*/ 104 h 123"/>
                <a:gd name="T64" fmla="*/ 124 w 130"/>
                <a:gd name="T65" fmla="*/ 32 h 123"/>
                <a:gd name="T66" fmla="*/ 91 w 130"/>
                <a:gd name="T67" fmla="*/ 26 h 123"/>
                <a:gd name="T68" fmla="*/ 85 w 130"/>
                <a:gd name="T69" fmla="*/ 6 h 123"/>
                <a:gd name="T70" fmla="*/ 59 w 130"/>
                <a:gd name="T71" fmla="*/ 0 h 123"/>
                <a:gd name="T72" fmla="*/ 39 w 130"/>
                <a:gd name="T73" fmla="*/ 20 h 123"/>
                <a:gd name="T74" fmla="*/ 20 w 130"/>
                <a:gd name="T75" fmla="*/ 26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30" h="123">
                  <a:moveTo>
                    <a:pt x="110" y="39"/>
                  </a:moveTo>
                  <a:cubicBezTo>
                    <a:pt x="112" y="39"/>
                    <a:pt x="114" y="40"/>
                    <a:pt x="115" y="41"/>
                  </a:cubicBezTo>
                  <a:cubicBezTo>
                    <a:pt x="116" y="42"/>
                    <a:pt x="117" y="44"/>
                    <a:pt x="117" y="46"/>
                  </a:cubicBezTo>
                  <a:lnTo>
                    <a:pt x="117" y="54"/>
                  </a:lnTo>
                  <a:cubicBezTo>
                    <a:pt x="110" y="57"/>
                    <a:pt x="104" y="59"/>
                    <a:pt x="97" y="61"/>
                  </a:cubicBezTo>
                  <a:lnTo>
                    <a:pt x="97" y="59"/>
                  </a:lnTo>
                  <a:cubicBezTo>
                    <a:pt x="97" y="57"/>
                    <a:pt x="97" y="55"/>
                    <a:pt x="95" y="54"/>
                  </a:cubicBezTo>
                  <a:cubicBezTo>
                    <a:pt x="94" y="53"/>
                    <a:pt x="93" y="52"/>
                    <a:pt x="91" y="52"/>
                  </a:cubicBezTo>
                  <a:cubicBezTo>
                    <a:pt x="89" y="52"/>
                    <a:pt x="88" y="53"/>
                    <a:pt x="86" y="54"/>
                  </a:cubicBezTo>
                  <a:cubicBezTo>
                    <a:pt x="85" y="55"/>
                    <a:pt x="84" y="57"/>
                    <a:pt x="84" y="59"/>
                  </a:cubicBezTo>
                  <a:lnTo>
                    <a:pt x="84" y="63"/>
                  </a:lnTo>
                  <a:cubicBezTo>
                    <a:pt x="72" y="65"/>
                    <a:pt x="58" y="65"/>
                    <a:pt x="46" y="63"/>
                  </a:cubicBezTo>
                  <a:lnTo>
                    <a:pt x="46" y="59"/>
                  </a:lnTo>
                  <a:cubicBezTo>
                    <a:pt x="46" y="57"/>
                    <a:pt x="45" y="55"/>
                    <a:pt x="44" y="54"/>
                  </a:cubicBezTo>
                  <a:cubicBezTo>
                    <a:pt x="43" y="53"/>
                    <a:pt x="41" y="52"/>
                    <a:pt x="39" y="52"/>
                  </a:cubicBezTo>
                  <a:cubicBezTo>
                    <a:pt x="37" y="52"/>
                    <a:pt x="36" y="53"/>
                    <a:pt x="35" y="54"/>
                  </a:cubicBezTo>
                  <a:cubicBezTo>
                    <a:pt x="33" y="55"/>
                    <a:pt x="33" y="57"/>
                    <a:pt x="33" y="59"/>
                  </a:cubicBezTo>
                  <a:lnTo>
                    <a:pt x="33" y="61"/>
                  </a:lnTo>
                  <a:cubicBezTo>
                    <a:pt x="26" y="59"/>
                    <a:pt x="20" y="57"/>
                    <a:pt x="13" y="54"/>
                  </a:cubicBezTo>
                  <a:lnTo>
                    <a:pt x="13" y="46"/>
                  </a:lnTo>
                  <a:cubicBezTo>
                    <a:pt x="13" y="44"/>
                    <a:pt x="14" y="42"/>
                    <a:pt x="15" y="41"/>
                  </a:cubicBezTo>
                  <a:cubicBezTo>
                    <a:pt x="16" y="40"/>
                    <a:pt x="18" y="39"/>
                    <a:pt x="20" y="39"/>
                  </a:cubicBezTo>
                  <a:lnTo>
                    <a:pt x="110" y="39"/>
                  </a:lnTo>
                  <a:close/>
                  <a:moveTo>
                    <a:pt x="52" y="20"/>
                  </a:moveTo>
                  <a:cubicBezTo>
                    <a:pt x="52" y="18"/>
                    <a:pt x="53" y="16"/>
                    <a:pt x="54" y="15"/>
                  </a:cubicBezTo>
                  <a:cubicBezTo>
                    <a:pt x="55" y="14"/>
                    <a:pt x="57" y="13"/>
                    <a:pt x="59" y="13"/>
                  </a:cubicBezTo>
                  <a:lnTo>
                    <a:pt x="71" y="13"/>
                  </a:lnTo>
                  <a:cubicBezTo>
                    <a:pt x="73" y="13"/>
                    <a:pt x="75" y="14"/>
                    <a:pt x="76" y="15"/>
                  </a:cubicBezTo>
                  <a:cubicBezTo>
                    <a:pt x="77" y="16"/>
                    <a:pt x="78" y="18"/>
                    <a:pt x="78" y="20"/>
                  </a:cubicBezTo>
                  <a:lnTo>
                    <a:pt x="78" y="26"/>
                  </a:lnTo>
                  <a:lnTo>
                    <a:pt x="52" y="26"/>
                  </a:lnTo>
                  <a:lnTo>
                    <a:pt x="52" y="20"/>
                  </a:lnTo>
                  <a:close/>
                  <a:moveTo>
                    <a:pt x="117" y="104"/>
                  </a:moveTo>
                  <a:cubicBezTo>
                    <a:pt x="117" y="106"/>
                    <a:pt x="116" y="107"/>
                    <a:pt x="115" y="108"/>
                  </a:cubicBezTo>
                  <a:cubicBezTo>
                    <a:pt x="114" y="110"/>
                    <a:pt x="112" y="110"/>
                    <a:pt x="110" y="110"/>
                  </a:cubicBezTo>
                  <a:lnTo>
                    <a:pt x="20" y="110"/>
                  </a:lnTo>
                  <a:cubicBezTo>
                    <a:pt x="18" y="110"/>
                    <a:pt x="16" y="110"/>
                    <a:pt x="15" y="108"/>
                  </a:cubicBezTo>
                  <a:cubicBezTo>
                    <a:pt x="14" y="107"/>
                    <a:pt x="13" y="106"/>
                    <a:pt x="13" y="104"/>
                  </a:cubicBezTo>
                  <a:lnTo>
                    <a:pt x="13" y="68"/>
                  </a:lnTo>
                  <a:cubicBezTo>
                    <a:pt x="20" y="71"/>
                    <a:pt x="26" y="73"/>
                    <a:pt x="33" y="74"/>
                  </a:cubicBezTo>
                  <a:lnTo>
                    <a:pt x="33" y="78"/>
                  </a:lnTo>
                  <a:cubicBezTo>
                    <a:pt x="33" y="80"/>
                    <a:pt x="33" y="82"/>
                    <a:pt x="35" y="83"/>
                  </a:cubicBezTo>
                  <a:cubicBezTo>
                    <a:pt x="36" y="84"/>
                    <a:pt x="37" y="85"/>
                    <a:pt x="39" y="85"/>
                  </a:cubicBezTo>
                  <a:cubicBezTo>
                    <a:pt x="41" y="85"/>
                    <a:pt x="43" y="84"/>
                    <a:pt x="44" y="83"/>
                  </a:cubicBezTo>
                  <a:cubicBezTo>
                    <a:pt x="45" y="82"/>
                    <a:pt x="46" y="80"/>
                    <a:pt x="46" y="78"/>
                  </a:cubicBezTo>
                  <a:lnTo>
                    <a:pt x="46" y="77"/>
                  </a:lnTo>
                  <a:cubicBezTo>
                    <a:pt x="52" y="78"/>
                    <a:pt x="59" y="78"/>
                    <a:pt x="65" y="78"/>
                  </a:cubicBezTo>
                  <a:cubicBezTo>
                    <a:pt x="72" y="78"/>
                    <a:pt x="78" y="78"/>
                    <a:pt x="84" y="77"/>
                  </a:cubicBezTo>
                  <a:lnTo>
                    <a:pt x="84" y="78"/>
                  </a:lnTo>
                  <a:cubicBezTo>
                    <a:pt x="84" y="80"/>
                    <a:pt x="85" y="82"/>
                    <a:pt x="86" y="83"/>
                  </a:cubicBezTo>
                  <a:cubicBezTo>
                    <a:pt x="88" y="84"/>
                    <a:pt x="89" y="85"/>
                    <a:pt x="91" y="85"/>
                  </a:cubicBezTo>
                  <a:cubicBezTo>
                    <a:pt x="93" y="85"/>
                    <a:pt x="94" y="84"/>
                    <a:pt x="95" y="83"/>
                  </a:cubicBezTo>
                  <a:cubicBezTo>
                    <a:pt x="97" y="82"/>
                    <a:pt x="97" y="80"/>
                    <a:pt x="97" y="78"/>
                  </a:cubicBezTo>
                  <a:lnTo>
                    <a:pt x="97" y="74"/>
                  </a:lnTo>
                  <a:cubicBezTo>
                    <a:pt x="104" y="73"/>
                    <a:pt x="110" y="71"/>
                    <a:pt x="117" y="68"/>
                  </a:cubicBezTo>
                  <a:lnTo>
                    <a:pt x="117" y="104"/>
                  </a:lnTo>
                  <a:close/>
                  <a:moveTo>
                    <a:pt x="6" y="32"/>
                  </a:moveTo>
                  <a:cubicBezTo>
                    <a:pt x="2" y="36"/>
                    <a:pt x="0" y="40"/>
                    <a:pt x="0" y="46"/>
                  </a:cubicBezTo>
                  <a:lnTo>
                    <a:pt x="0" y="104"/>
                  </a:lnTo>
                  <a:cubicBezTo>
                    <a:pt x="0" y="109"/>
                    <a:pt x="2" y="114"/>
                    <a:pt x="6" y="118"/>
                  </a:cubicBezTo>
                  <a:cubicBezTo>
                    <a:pt x="10" y="121"/>
                    <a:pt x="15" y="123"/>
                    <a:pt x="20" y="123"/>
                  </a:cubicBezTo>
                  <a:lnTo>
                    <a:pt x="110" y="123"/>
                  </a:lnTo>
                  <a:cubicBezTo>
                    <a:pt x="115" y="123"/>
                    <a:pt x="120" y="121"/>
                    <a:pt x="124" y="118"/>
                  </a:cubicBezTo>
                  <a:cubicBezTo>
                    <a:pt x="128" y="114"/>
                    <a:pt x="130" y="109"/>
                    <a:pt x="130" y="104"/>
                  </a:cubicBezTo>
                  <a:lnTo>
                    <a:pt x="130" y="46"/>
                  </a:lnTo>
                  <a:cubicBezTo>
                    <a:pt x="130" y="40"/>
                    <a:pt x="128" y="36"/>
                    <a:pt x="124" y="32"/>
                  </a:cubicBezTo>
                  <a:cubicBezTo>
                    <a:pt x="120" y="28"/>
                    <a:pt x="115" y="26"/>
                    <a:pt x="110" y="26"/>
                  </a:cubicBezTo>
                  <a:lnTo>
                    <a:pt x="91" y="26"/>
                  </a:lnTo>
                  <a:lnTo>
                    <a:pt x="91" y="20"/>
                  </a:lnTo>
                  <a:cubicBezTo>
                    <a:pt x="91" y="15"/>
                    <a:pt x="89" y="10"/>
                    <a:pt x="85" y="6"/>
                  </a:cubicBezTo>
                  <a:cubicBezTo>
                    <a:pt x="82" y="2"/>
                    <a:pt x="77" y="0"/>
                    <a:pt x="71" y="0"/>
                  </a:cubicBezTo>
                  <a:lnTo>
                    <a:pt x="59" y="0"/>
                  </a:lnTo>
                  <a:cubicBezTo>
                    <a:pt x="53" y="0"/>
                    <a:pt x="48" y="2"/>
                    <a:pt x="45" y="6"/>
                  </a:cubicBezTo>
                  <a:cubicBezTo>
                    <a:pt x="41" y="10"/>
                    <a:pt x="39" y="15"/>
                    <a:pt x="39" y="20"/>
                  </a:cubicBezTo>
                  <a:lnTo>
                    <a:pt x="39" y="26"/>
                  </a:lnTo>
                  <a:lnTo>
                    <a:pt x="20" y="26"/>
                  </a:lnTo>
                  <a:cubicBezTo>
                    <a:pt x="15" y="26"/>
                    <a:pt x="10" y="28"/>
                    <a:pt x="6" y="3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9" name="Group 1048">
            <a:extLst>
              <a:ext uri="{FF2B5EF4-FFF2-40B4-BE49-F238E27FC236}">
                <a16:creationId xmlns:a16="http://schemas.microsoft.com/office/drawing/2014/main" id="{2ED0159B-C84C-4EE5-9CB4-41496C5E5D5A}"/>
              </a:ext>
            </a:extLst>
          </p:cNvPr>
          <p:cNvGrpSpPr/>
          <p:nvPr/>
        </p:nvGrpSpPr>
        <p:grpSpPr>
          <a:xfrm>
            <a:off x="630487" y="4876747"/>
            <a:ext cx="488877" cy="484548"/>
            <a:chOff x="6530976" y="2762250"/>
            <a:chExt cx="179388" cy="177800"/>
          </a:xfrm>
        </p:grpSpPr>
        <p:sp>
          <p:nvSpPr>
            <p:cNvPr id="30" name="Oval 1646">
              <a:extLst>
                <a:ext uri="{FF2B5EF4-FFF2-40B4-BE49-F238E27FC236}">
                  <a16:creationId xmlns:a16="http://schemas.microsoft.com/office/drawing/2014/main" id="{752A7C84-C70C-4AFC-AFEC-C9F4533549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30976" y="2762250"/>
              <a:ext cx="179388" cy="177800"/>
            </a:xfrm>
            <a:prstGeom prst="ellipse">
              <a:avLst/>
            </a:prstGeom>
            <a:solidFill>
              <a:srgbClr val="A694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1647">
              <a:extLst>
                <a:ext uri="{FF2B5EF4-FFF2-40B4-BE49-F238E27FC236}">
                  <a16:creationId xmlns:a16="http://schemas.microsoft.com/office/drawing/2014/main" id="{CBB6300B-2F8B-4AC9-9A71-433D58B43A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70664" y="2808288"/>
              <a:ext cx="79375" cy="84138"/>
            </a:xfrm>
            <a:custGeom>
              <a:avLst/>
              <a:gdLst>
                <a:gd name="T0" fmla="*/ 66 w 104"/>
                <a:gd name="T1" fmla="*/ 47 h 110"/>
                <a:gd name="T2" fmla="*/ 52 w 104"/>
                <a:gd name="T3" fmla="*/ 52 h 110"/>
                <a:gd name="T4" fmla="*/ 41 w 104"/>
                <a:gd name="T5" fmla="*/ 49 h 110"/>
                <a:gd name="T6" fmla="*/ 34 w 104"/>
                <a:gd name="T7" fmla="*/ 40 h 110"/>
                <a:gd name="T8" fmla="*/ 33 w 104"/>
                <a:gd name="T9" fmla="*/ 29 h 110"/>
                <a:gd name="T10" fmla="*/ 38 w 104"/>
                <a:gd name="T11" fmla="*/ 19 h 110"/>
                <a:gd name="T12" fmla="*/ 48 w 104"/>
                <a:gd name="T13" fmla="*/ 14 h 110"/>
                <a:gd name="T14" fmla="*/ 60 w 104"/>
                <a:gd name="T15" fmla="*/ 15 h 110"/>
                <a:gd name="T16" fmla="*/ 68 w 104"/>
                <a:gd name="T17" fmla="*/ 22 h 110"/>
                <a:gd name="T18" fmla="*/ 71 w 104"/>
                <a:gd name="T19" fmla="*/ 33 h 110"/>
                <a:gd name="T20" fmla="*/ 66 w 104"/>
                <a:gd name="T21" fmla="*/ 47 h 110"/>
                <a:gd name="T22" fmla="*/ 73 w 104"/>
                <a:gd name="T23" fmla="*/ 57 h 110"/>
                <a:gd name="T24" fmla="*/ 82 w 104"/>
                <a:gd name="T25" fmla="*/ 46 h 110"/>
                <a:gd name="T26" fmla="*/ 84 w 104"/>
                <a:gd name="T27" fmla="*/ 33 h 110"/>
                <a:gd name="T28" fmla="*/ 75 w 104"/>
                <a:gd name="T29" fmla="*/ 10 h 110"/>
                <a:gd name="T30" fmla="*/ 52 w 104"/>
                <a:gd name="T31" fmla="*/ 0 h 110"/>
                <a:gd name="T32" fmla="*/ 29 w 104"/>
                <a:gd name="T33" fmla="*/ 10 h 110"/>
                <a:gd name="T34" fmla="*/ 20 w 104"/>
                <a:gd name="T35" fmla="*/ 33 h 110"/>
                <a:gd name="T36" fmla="*/ 23 w 104"/>
                <a:gd name="T37" fmla="*/ 46 h 110"/>
                <a:gd name="T38" fmla="*/ 31 w 104"/>
                <a:gd name="T39" fmla="*/ 57 h 110"/>
                <a:gd name="T40" fmla="*/ 9 w 104"/>
                <a:gd name="T41" fmla="*/ 76 h 110"/>
                <a:gd name="T42" fmla="*/ 0 w 104"/>
                <a:gd name="T43" fmla="*/ 104 h 110"/>
                <a:gd name="T44" fmla="*/ 2 w 104"/>
                <a:gd name="T45" fmla="*/ 109 h 110"/>
                <a:gd name="T46" fmla="*/ 7 w 104"/>
                <a:gd name="T47" fmla="*/ 110 h 110"/>
                <a:gd name="T48" fmla="*/ 11 w 104"/>
                <a:gd name="T49" fmla="*/ 109 h 110"/>
                <a:gd name="T50" fmla="*/ 13 w 104"/>
                <a:gd name="T51" fmla="*/ 104 h 110"/>
                <a:gd name="T52" fmla="*/ 25 w 104"/>
                <a:gd name="T53" fmla="*/ 77 h 110"/>
                <a:gd name="T54" fmla="*/ 52 w 104"/>
                <a:gd name="T55" fmla="*/ 65 h 110"/>
                <a:gd name="T56" fmla="*/ 80 w 104"/>
                <a:gd name="T57" fmla="*/ 77 h 110"/>
                <a:gd name="T58" fmla="*/ 91 w 104"/>
                <a:gd name="T59" fmla="*/ 104 h 110"/>
                <a:gd name="T60" fmla="*/ 93 w 104"/>
                <a:gd name="T61" fmla="*/ 109 h 110"/>
                <a:gd name="T62" fmla="*/ 97 w 104"/>
                <a:gd name="T63" fmla="*/ 110 h 110"/>
                <a:gd name="T64" fmla="*/ 102 w 104"/>
                <a:gd name="T65" fmla="*/ 109 h 110"/>
                <a:gd name="T66" fmla="*/ 104 w 104"/>
                <a:gd name="T67" fmla="*/ 104 h 110"/>
                <a:gd name="T68" fmla="*/ 96 w 104"/>
                <a:gd name="T69" fmla="*/ 76 h 110"/>
                <a:gd name="T70" fmla="*/ 73 w 104"/>
                <a:gd name="T71" fmla="*/ 57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04" h="110">
                  <a:moveTo>
                    <a:pt x="66" y="47"/>
                  </a:moveTo>
                  <a:cubicBezTo>
                    <a:pt x="62" y="50"/>
                    <a:pt x="57" y="52"/>
                    <a:pt x="52" y="52"/>
                  </a:cubicBezTo>
                  <a:cubicBezTo>
                    <a:pt x="48" y="52"/>
                    <a:pt x="44" y="51"/>
                    <a:pt x="41" y="49"/>
                  </a:cubicBezTo>
                  <a:cubicBezTo>
                    <a:pt x="38" y="47"/>
                    <a:pt x="36" y="44"/>
                    <a:pt x="34" y="40"/>
                  </a:cubicBezTo>
                  <a:cubicBezTo>
                    <a:pt x="33" y="37"/>
                    <a:pt x="32" y="33"/>
                    <a:pt x="33" y="29"/>
                  </a:cubicBezTo>
                  <a:cubicBezTo>
                    <a:pt x="34" y="25"/>
                    <a:pt x="36" y="22"/>
                    <a:pt x="38" y="19"/>
                  </a:cubicBezTo>
                  <a:cubicBezTo>
                    <a:pt x="41" y="16"/>
                    <a:pt x="45" y="15"/>
                    <a:pt x="48" y="14"/>
                  </a:cubicBezTo>
                  <a:cubicBezTo>
                    <a:pt x="52" y="13"/>
                    <a:pt x="56" y="13"/>
                    <a:pt x="60" y="15"/>
                  </a:cubicBezTo>
                  <a:cubicBezTo>
                    <a:pt x="63" y="16"/>
                    <a:pt x="66" y="19"/>
                    <a:pt x="68" y="22"/>
                  </a:cubicBezTo>
                  <a:cubicBezTo>
                    <a:pt x="70" y="25"/>
                    <a:pt x="71" y="29"/>
                    <a:pt x="71" y="33"/>
                  </a:cubicBezTo>
                  <a:cubicBezTo>
                    <a:pt x="71" y="38"/>
                    <a:pt x="69" y="43"/>
                    <a:pt x="66" y="47"/>
                  </a:cubicBezTo>
                  <a:close/>
                  <a:moveTo>
                    <a:pt x="73" y="57"/>
                  </a:moveTo>
                  <a:cubicBezTo>
                    <a:pt x="77" y="54"/>
                    <a:pt x="80" y="50"/>
                    <a:pt x="82" y="46"/>
                  </a:cubicBezTo>
                  <a:cubicBezTo>
                    <a:pt x="83" y="42"/>
                    <a:pt x="84" y="37"/>
                    <a:pt x="84" y="33"/>
                  </a:cubicBezTo>
                  <a:cubicBezTo>
                    <a:pt x="84" y="24"/>
                    <a:pt x="81" y="16"/>
                    <a:pt x="75" y="10"/>
                  </a:cubicBezTo>
                  <a:cubicBezTo>
                    <a:pt x="69" y="4"/>
                    <a:pt x="61" y="0"/>
                    <a:pt x="52" y="0"/>
                  </a:cubicBezTo>
                  <a:cubicBezTo>
                    <a:pt x="44" y="0"/>
                    <a:pt x="35" y="4"/>
                    <a:pt x="29" y="10"/>
                  </a:cubicBezTo>
                  <a:cubicBezTo>
                    <a:pt x="23" y="16"/>
                    <a:pt x="20" y="24"/>
                    <a:pt x="20" y="33"/>
                  </a:cubicBezTo>
                  <a:cubicBezTo>
                    <a:pt x="20" y="37"/>
                    <a:pt x="21" y="42"/>
                    <a:pt x="23" y="46"/>
                  </a:cubicBezTo>
                  <a:cubicBezTo>
                    <a:pt x="25" y="50"/>
                    <a:pt x="27" y="54"/>
                    <a:pt x="31" y="57"/>
                  </a:cubicBezTo>
                  <a:cubicBezTo>
                    <a:pt x="22" y="61"/>
                    <a:pt x="14" y="68"/>
                    <a:pt x="9" y="76"/>
                  </a:cubicBezTo>
                  <a:cubicBezTo>
                    <a:pt x="3" y="84"/>
                    <a:pt x="0" y="94"/>
                    <a:pt x="0" y="104"/>
                  </a:cubicBezTo>
                  <a:cubicBezTo>
                    <a:pt x="0" y="106"/>
                    <a:pt x="1" y="107"/>
                    <a:pt x="2" y="109"/>
                  </a:cubicBezTo>
                  <a:cubicBezTo>
                    <a:pt x="3" y="110"/>
                    <a:pt x="5" y="110"/>
                    <a:pt x="7" y="110"/>
                  </a:cubicBezTo>
                  <a:cubicBezTo>
                    <a:pt x="9" y="110"/>
                    <a:pt x="10" y="110"/>
                    <a:pt x="11" y="109"/>
                  </a:cubicBezTo>
                  <a:cubicBezTo>
                    <a:pt x="13" y="107"/>
                    <a:pt x="13" y="106"/>
                    <a:pt x="13" y="104"/>
                  </a:cubicBezTo>
                  <a:cubicBezTo>
                    <a:pt x="13" y="94"/>
                    <a:pt x="17" y="84"/>
                    <a:pt x="25" y="77"/>
                  </a:cubicBezTo>
                  <a:cubicBezTo>
                    <a:pt x="32" y="69"/>
                    <a:pt x="42" y="65"/>
                    <a:pt x="52" y="65"/>
                  </a:cubicBezTo>
                  <a:cubicBezTo>
                    <a:pt x="62" y="65"/>
                    <a:pt x="72" y="69"/>
                    <a:pt x="80" y="77"/>
                  </a:cubicBezTo>
                  <a:cubicBezTo>
                    <a:pt x="87" y="84"/>
                    <a:pt x="91" y="94"/>
                    <a:pt x="91" y="104"/>
                  </a:cubicBezTo>
                  <a:cubicBezTo>
                    <a:pt x="91" y="106"/>
                    <a:pt x="92" y="107"/>
                    <a:pt x="93" y="109"/>
                  </a:cubicBezTo>
                  <a:cubicBezTo>
                    <a:pt x="94" y="110"/>
                    <a:pt x="96" y="110"/>
                    <a:pt x="97" y="110"/>
                  </a:cubicBezTo>
                  <a:cubicBezTo>
                    <a:pt x="99" y="110"/>
                    <a:pt x="101" y="110"/>
                    <a:pt x="102" y="109"/>
                  </a:cubicBezTo>
                  <a:cubicBezTo>
                    <a:pt x="103" y="107"/>
                    <a:pt x="104" y="106"/>
                    <a:pt x="104" y="104"/>
                  </a:cubicBezTo>
                  <a:cubicBezTo>
                    <a:pt x="104" y="94"/>
                    <a:pt x="101" y="84"/>
                    <a:pt x="96" y="76"/>
                  </a:cubicBezTo>
                  <a:cubicBezTo>
                    <a:pt x="90" y="68"/>
                    <a:pt x="82" y="61"/>
                    <a:pt x="73" y="57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1648">
              <a:extLst>
                <a:ext uri="{FF2B5EF4-FFF2-40B4-BE49-F238E27FC236}">
                  <a16:creationId xmlns:a16="http://schemas.microsoft.com/office/drawing/2014/main" id="{0EDBFA4B-6958-4409-9445-6372B2F18FBE}"/>
                </a:ext>
              </a:extLst>
            </p:cNvPr>
            <p:cNvSpPr>
              <a:spLocks/>
            </p:cNvSpPr>
            <p:nvPr/>
          </p:nvSpPr>
          <p:spPr bwMode="auto">
            <a:xfrm>
              <a:off x="6640514" y="2833688"/>
              <a:ext cx="30163" cy="30163"/>
            </a:xfrm>
            <a:custGeom>
              <a:avLst/>
              <a:gdLst>
                <a:gd name="T0" fmla="*/ 32 w 39"/>
                <a:gd name="T1" fmla="*/ 13 h 39"/>
                <a:gd name="T2" fmla="*/ 26 w 39"/>
                <a:gd name="T3" fmla="*/ 13 h 39"/>
                <a:gd name="T4" fmla="*/ 26 w 39"/>
                <a:gd name="T5" fmla="*/ 6 h 39"/>
                <a:gd name="T6" fmla="*/ 24 w 39"/>
                <a:gd name="T7" fmla="*/ 2 h 39"/>
                <a:gd name="T8" fmla="*/ 19 w 39"/>
                <a:gd name="T9" fmla="*/ 0 h 39"/>
                <a:gd name="T10" fmla="*/ 15 w 39"/>
                <a:gd name="T11" fmla="*/ 2 h 39"/>
                <a:gd name="T12" fmla="*/ 13 w 39"/>
                <a:gd name="T13" fmla="*/ 6 h 39"/>
                <a:gd name="T14" fmla="*/ 13 w 39"/>
                <a:gd name="T15" fmla="*/ 13 h 39"/>
                <a:gd name="T16" fmla="*/ 6 w 39"/>
                <a:gd name="T17" fmla="*/ 13 h 39"/>
                <a:gd name="T18" fmla="*/ 2 w 39"/>
                <a:gd name="T19" fmla="*/ 15 h 39"/>
                <a:gd name="T20" fmla="*/ 0 w 39"/>
                <a:gd name="T21" fmla="*/ 19 h 39"/>
                <a:gd name="T22" fmla="*/ 2 w 39"/>
                <a:gd name="T23" fmla="*/ 24 h 39"/>
                <a:gd name="T24" fmla="*/ 6 w 39"/>
                <a:gd name="T25" fmla="*/ 26 h 39"/>
                <a:gd name="T26" fmla="*/ 13 w 39"/>
                <a:gd name="T27" fmla="*/ 26 h 39"/>
                <a:gd name="T28" fmla="*/ 13 w 39"/>
                <a:gd name="T29" fmla="*/ 32 h 39"/>
                <a:gd name="T30" fmla="*/ 15 w 39"/>
                <a:gd name="T31" fmla="*/ 37 h 39"/>
                <a:gd name="T32" fmla="*/ 19 w 39"/>
                <a:gd name="T33" fmla="*/ 39 h 39"/>
                <a:gd name="T34" fmla="*/ 24 w 39"/>
                <a:gd name="T35" fmla="*/ 37 h 39"/>
                <a:gd name="T36" fmla="*/ 26 w 39"/>
                <a:gd name="T37" fmla="*/ 32 h 39"/>
                <a:gd name="T38" fmla="*/ 26 w 39"/>
                <a:gd name="T39" fmla="*/ 26 h 39"/>
                <a:gd name="T40" fmla="*/ 32 w 39"/>
                <a:gd name="T41" fmla="*/ 26 h 39"/>
                <a:gd name="T42" fmla="*/ 37 w 39"/>
                <a:gd name="T43" fmla="*/ 24 h 39"/>
                <a:gd name="T44" fmla="*/ 39 w 39"/>
                <a:gd name="T45" fmla="*/ 19 h 39"/>
                <a:gd name="T46" fmla="*/ 37 w 39"/>
                <a:gd name="T47" fmla="*/ 15 h 39"/>
                <a:gd name="T48" fmla="*/ 32 w 39"/>
                <a:gd name="T49" fmla="*/ 13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9" h="39">
                  <a:moveTo>
                    <a:pt x="32" y="13"/>
                  </a:moveTo>
                  <a:lnTo>
                    <a:pt x="26" y="13"/>
                  </a:lnTo>
                  <a:lnTo>
                    <a:pt x="26" y="6"/>
                  </a:lnTo>
                  <a:cubicBezTo>
                    <a:pt x="26" y="5"/>
                    <a:pt x="25" y="3"/>
                    <a:pt x="24" y="2"/>
                  </a:cubicBezTo>
                  <a:cubicBezTo>
                    <a:pt x="23" y="1"/>
                    <a:pt x="21" y="0"/>
                    <a:pt x="19" y="0"/>
                  </a:cubicBezTo>
                  <a:cubicBezTo>
                    <a:pt x="18" y="0"/>
                    <a:pt x="16" y="1"/>
                    <a:pt x="15" y="2"/>
                  </a:cubicBezTo>
                  <a:cubicBezTo>
                    <a:pt x="14" y="3"/>
                    <a:pt x="13" y="5"/>
                    <a:pt x="13" y="6"/>
                  </a:cubicBezTo>
                  <a:lnTo>
                    <a:pt x="13" y="13"/>
                  </a:lnTo>
                  <a:lnTo>
                    <a:pt x="6" y="13"/>
                  </a:lnTo>
                  <a:cubicBezTo>
                    <a:pt x="5" y="13"/>
                    <a:pt x="3" y="13"/>
                    <a:pt x="2" y="15"/>
                  </a:cubicBezTo>
                  <a:cubicBezTo>
                    <a:pt x="1" y="16"/>
                    <a:pt x="0" y="18"/>
                    <a:pt x="0" y="19"/>
                  </a:cubicBezTo>
                  <a:cubicBezTo>
                    <a:pt x="0" y="21"/>
                    <a:pt x="1" y="23"/>
                    <a:pt x="2" y="24"/>
                  </a:cubicBezTo>
                  <a:cubicBezTo>
                    <a:pt x="3" y="25"/>
                    <a:pt x="5" y="26"/>
                    <a:pt x="6" y="26"/>
                  </a:cubicBezTo>
                  <a:lnTo>
                    <a:pt x="13" y="26"/>
                  </a:lnTo>
                  <a:lnTo>
                    <a:pt x="13" y="32"/>
                  </a:lnTo>
                  <a:cubicBezTo>
                    <a:pt x="13" y="34"/>
                    <a:pt x="14" y="36"/>
                    <a:pt x="15" y="37"/>
                  </a:cubicBezTo>
                  <a:cubicBezTo>
                    <a:pt x="16" y="38"/>
                    <a:pt x="18" y="39"/>
                    <a:pt x="19" y="39"/>
                  </a:cubicBezTo>
                  <a:cubicBezTo>
                    <a:pt x="21" y="39"/>
                    <a:pt x="23" y="38"/>
                    <a:pt x="24" y="37"/>
                  </a:cubicBezTo>
                  <a:cubicBezTo>
                    <a:pt x="25" y="36"/>
                    <a:pt x="26" y="34"/>
                    <a:pt x="26" y="32"/>
                  </a:cubicBezTo>
                  <a:lnTo>
                    <a:pt x="26" y="26"/>
                  </a:lnTo>
                  <a:lnTo>
                    <a:pt x="32" y="26"/>
                  </a:lnTo>
                  <a:cubicBezTo>
                    <a:pt x="34" y="26"/>
                    <a:pt x="36" y="25"/>
                    <a:pt x="37" y="24"/>
                  </a:cubicBezTo>
                  <a:cubicBezTo>
                    <a:pt x="38" y="23"/>
                    <a:pt x="39" y="21"/>
                    <a:pt x="39" y="19"/>
                  </a:cubicBezTo>
                  <a:cubicBezTo>
                    <a:pt x="39" y="18"/>
                    <a:pt x="38" y="16"/>
                    <a:pt x="37" y="15"/>
                  </a:cubicBezTo>
                  <a:cubicBezTo>
                    <a:pt x="36" y="13"/>
                    <a:pt x="34" y="13"/>
                    <a:pt x="32" y="1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4" name="Rectangle 1">
            <a:extLst>
              <a:ext uri="{FF2B5EF4-FFF2-40B4-BE49-F238E27FC236}">
                <a16:creationId xmlns:a16="http://schemas.microsoft.com/office/drawing/2014/main" id="{10A266F4-4A86-41DD-817E-C3852957C472}"/>
              </a:ext>
            </a:extLst>
          </p:cNvPr>
          <p:cNvSpPr/>
          <p:nvPr/>
        </p:nvSpPr>
        <p:spPr>
          <a:xfrm>
            <a:off x="630487" y="6108232"/>
            <a:ext cx="61729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ru-RU" sz="800" dirty="0">
                <a:solidFill>
                  <a:schemeClr val="bg2">
                    <a:lumMod val="25000"/>
                  </a:schemeClr>
                </a:solidFill>
              </a:rPr>
              <a:t>* - Для</a:t>
            </a:r>
            <a:r>
              <a:rPr lang="en-US" sz="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800" dirty="0">
                <a:solidFill>
                  <a:schemeClr val="bg2">
                    <a:lumMod val="25000"/>
                  </a:schemeClr>
                </a:solidFill>
              </a:rPr>
              <a:t>примера расчета выбрано значение курса </a:t>
            </a:r>
            <a:r>
              <a:rPr lang="en-US" sz="800" dirty="0">
                <a:solidFill>
                  <a:schemeClr val="bg2">
                    <a:lumMod val="25000"/>
                  </a:schemeClr>
                </a:solidFill>
              </a:rPr>
              <a:t>CNYRUB</a:t>
            </a:r>
            <a:r>
              <a:rPr lang="ru-RU" sz="800" dirty="0">
                <a:solidFill>
                  <a:schemeClr val="bg2">
                    <a:lumMod val="25000"/>
                  </a:schemeClr>
                </a:solidFill>
              </a:rPr>
              <a:t> на 08.08.2025 с округлением </a:t>
            </a:r>
          </a:p>
          <a:p>
            <a:pPr>
              <a:spcBef>
                <a:spcPts val="0"/>
              </a:spcBef>
            </a:pPr>
            <a:r>
              <a:rPr lang="ru-RU" sz="800" dirty="0">
                <a:solidFill>
                  <a:schemeClr val="bg2">
                    <a:lumMod val="25000"/>
                  </a:schemeClr>
                </a:solidFill>
              </a:rPr>
              <a:t>** - Выбрано среднее значение доходности по размещению юаней на услуге «Плата за остаток» в 3 квартале 2025 года. Информация о размере доходности сформирована на основании аналитических данных  Инвестбанка Синара</a:t>
            </a:r>
          </a:p>
        </p:txBody>
      </p:sp>
    </p:spTree>
    <p:extLst>
      <p:ext uri="{BB962C8B-B14F-4D97-AF65-F5344CB8AC3E}">
        <p14:creationId xmlns:p14="http://schemas.microsoft.com/office/powerpoint/2010/main" val="3244036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BBAE7921-60AB-024E-9F50-F98ABBC8856A}"/>
              </a:ext>
            </a:extLst>
          </p:cNvPr>
          <p:cNvSpPr txBox="1">
            <a:spLocks/>
          </p:cNvSpPr>
          <p:nvPr/>
        </p:nvSpPr>
        <p:spPr bwMode="auto">
          <a:xfrm>
            <a:off x="657822" y="844023"/>
            <a:ext cx="10847588" cy="491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 baseline="0">
                <a:solidFill>
                  <a:srgbClr val="AB967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/>
              <a:t>ПРИМЕР ХЕДЖИРОВАНИЯ ЧЕРЕЗ ФЬЮЧЕРС ДЛЯ ИМПОРТЕРОВ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l">
              <a:defRPr/>
            </a:pPr>
            <a:fld id="{9E92346D-0DE1-414E-BB54-411273EF23B1}" type="slidenum">
              <a:rPr lang="en-US" smtClean="0">
                <a:solidFill>
                  <a:srgbClr val="AB967E"/>
                </a:solidFill>
              </a:rPr>
              <a:pPr algn="l">
                <a:defRPr/>
              </a:pPr>
              <a:t>6</a:t>
            </a:fld>
            <a:r>
              <a:rPr lang="ru-RU" dirty="0">
                <a:solidFill>
                  <a:srgbClr val="AB967E"/>
                </a:solidFill>
              </a:rPr>
              <a:t>         </a:t>
            </a:r>
            <a:r>
              <a:rPr lang="ru-RU" altLang="en-US" dirty="0">
                <a:solidFill>
                  <a:srgbClr val="AB967E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Инвестиционный Банк  Синара   | </a:t>
            </a:r>
            <a:r>
              <a:rPr lang="en-US" altLang="en-US" dirty="0">
                <a:solidFill>
                  <a:srgbClr val="AB967E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ru-RU" altLang="en-US" dirty="0">
                <a:solidFill>
                  <a:srgbClr val="AB967E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Презентация «Хеджирование валютных рисков для юридических лиц»</a:t>
            </a: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9DA189EF-7738-482C-BCAF-3A735C38FC57}"/>
              </a:ext>
            </a:extLst>
          </p:cNvPr>
          <p:cNvSpPr/>
          <p:nvPr/>
        </p:nvSpPr>
        <p:spPr>
          <a:xfrm>
            <a:off x="667938" y="1754684"/>
            <a:ext cx="10868912" cy="382032"/>
          </a:xfrm>
          <a:prstGeom prst="rect">
            <a:avLst/>
          </a:prstGeom>
          <a:solidFill>
            <a:srgbClr val="AB9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569A8D89-C2FF-4141-9784-332EDDBF1BA3}"/>
              </a:ext>
            </a:extLst>
          </p:cNvPr>
          <p:cNvSpPr/>
          <p:nvPr/>
        </p:nvSpPr>
        <p:spPr>
          <a:xfrm>
            <a:off x="665836" y="2136715"/>
            <a:ext cx="10871014" cy="648232"/>
          </a:xfrm>
          <a:prstGeom prst="rect">
            <a:avLst/>
          </a:prstGeom>
          <a:solidFill>
            <a:srgbClr val="F4F1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/>
          </a:p>
        </p:txBody>
      </p:sp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id="{E0835C61-0348-4D76-A244-58ED978DBDD1}"/>
              </a:ext>
            </a:extLst>
          </p:cNvPr>
          <p:cNvSpPr/>
          <p:nvPr/>
        </p:nvSpPr>
        <p:spPr>
          <a:xfrm>
            <a:off x="669478" y="1789457"/>
            <a:ext cx="10867371" cy="277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lnSpc>
                <a:spcPts val="1640"/>
              </a:lnSpc>
              <a:spcBef>
                <a:spcPts val="0"/>
              </a:spcBef>
              <a:spcAft>
                <a:spcPts val="0"/>
              </a:spcAft>
              <a:buClr>
                <a:srgbClr val="009072"/>
              </a:buClr>
              <a:tabLst>
                <a:tab pos="562707" algn="l"/>
                <a:tab pos="1125416" algn="l"/>
                <a:tab pos="1688123" algn="l"/>
                <a:tab pos="2250830" algn="l"/>
                <a:tab pos="2813539" algn="l"/>
                <a:tab pos="3376246" algn="l"/>
                <a:tab pos="3938954" algn="l"/>
                <a:tab pos="4501662" algn="l"/>
                <a:tab pos="5064369" algn="l"/>
                <a:tab pos="5627077" algn="l"/>
                <a:tab pos="6189785" algn="l"/>
                <a:tab pos="6752493" algn="l"/>
                <a:tab pos="7315200" algn="l"/>
                <a:tab pos="7877907" algn="l"/>
                <a:tab pos="8440616" algn="l"/>
                <a:tab pos="9003323" algn="l"/>
                <a:tab pos="9566030" algn="l"/>
                <a:tab pos="10128739" algn="l"/>
                <a:tab pos="10691446" algn="l"/>
                <a:tab pos="11254153" algn="l"/>
                <a:tab pos="11816862" algn="l"/>
              </a:tabLst>
            </a:pPr>
            <a:r>
              <a:rPr lang="ru-RU" altLang="ru-RU" sz="1100" b="1" dirty="0">
                <a:solidFill>
                  <a:schemeClr val="bg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ШАГ 1: КЛИЕНТ ЗАЧИСЛЯЕТ 22 200 000 РУБЛЕЙ НА БРОКЕРСКИЙ СЧЕТ</a:t>
            </a:r>
          </a:p>
        </p:txBody>
      </p:sp>
      <p:sp>
        <p:nvSpPr>
          <p:cNvPr id="50" name="Text Placeholder 8">
            <a:extLst>
              <a:ext uri="{FF2B5EF4-FFF2-40B4-BE49-F238E27FC236}">
                <a16:creationId xmlns:a16="http://schemas.microsoft.com/office/drawing/2014/main" id="{5C3C3CCA-65F7-4C1E-8B52-215A2EBC577B}"/>
              </a:ext>
            </a:extLst>
          </p:cNvPr>
          <p:cNvSpPr txBox="1">
            <a:spLocks/>
          </p:cNvSpPr>
          <p:nvPr/>
        </p:nvSpPr>
        <p:spPr>
          <a:xfrm>
            <a:off x="671178" y="2215181"/>
            <a:ext cx="10871014" cy="850094"/>
          </a:xfrm>
          <a:prstGeom prst="rect">
            <a:avLst/>
          </a:prstGeom>
        </p:spPr>
        <p:txBody>
          <a:bodyPr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1200" kern="1200">
                <a:solidFill>
                  <a:srgbClr val="3B383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just">
              <a:lnSpc>
                <a:spcPts val="1640"/>
              </a:lnSpc>
              <a:spcBef>
                <a:spcPts val="0"/>
              </a:spcBef>
              <a:buClr>
                <a:srgbClr val="AB967E"/>
              </a:buClr>
              <a:buFont typeface="Wingdings" panose="05000000000000000000" pitchFamily="2" charset="2"/>
              <a:buChar char="§"/>
            </a:pPr>
            <a:r>
              <a:rPr lang="ru-RU" sz="110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Для покупки фьючерса используется гарантийное </a:t>
            </a:r>
            <a:r>
              <a:rPr lang="ru-RU" sz="1100" dirty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обеспечение в размере 1 010 рублей на 1 контракт. В 1 контракте 1000 юаней. То есть для покупки 10 000 000 юаней понадобится минимум 10,1 млн рублей. Размещение остальной суммы происходит с помощью услуги «Плата за остаток ПЛЮС».</a:t>
            </a:r>
          </a:p>
        </p:txBody>
      </p:sp>
      <p:sp>
        <p:nvSpPr>
          <p:cNvPr id="48" name="Text Placeholder 8">
            <a:extLst>
              <a:ext uri="{FF2B5EF4-FFF2-40B4-BE49-F238E27FC236}">
                <a16:creationId xmlns:a16="http://schemas.microsoft.com/office/drawing/2014/main" id="{BE7ABB8F-3850-4872-AFA4-94AFBD374EC0}"/>
              </a:ext>
            </a:extLst>
          </p:cNvPr>
          <p:cNvSpPr txBox="1">
            <a:spLocks/>
          </p:cNvSpPr>
          <p:nvPr/>
        </p:nvSpPr>
        <p:spPr>
          <a:xfrm>
            <a:off x="596712" y="1343977"/>
            <a:ext cx="10847588" cy="382032"/>
          </a:xfrm>
          <a:prstGeom prst="rect">
            <a:avLst/>
          </a:prstGeom>
        </p:spPr>
        <p:txBody>
          <a:bodyPr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1200" kern="1200">
                <a:solidFill>
                  <a:srgbClr val="3B383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100" b="1" dirty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Исходные данные. </a:t>
            </a:r>
            <a:r>
              <a:rPr lang="ru-RU" sz="1100" dirty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При цене юаня 11,06 рублей</a:t>
            </a:r>
            <a:r>
              <a:rPr lang="en-US" sz="1100" dirty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ru-RU" sz="1100" dirty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сентябрьский фьючерс на юань торгуется по 11 270. 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3F3E8D75-292A-478C-8C90-F6DCB28ABB52}"/>
              </a:ext>
            </a:extLst>
          </p:cNvPr>
          <p:cNvSpPr/>
          <p:nvPr/>
        </p:nvSpPr>
        <p:spPr>
          <a:xfrm>
            <a:off x="662595" y="3056416"/>
            <a:ext cx="10868912" cy="382032"/>
          </a:xfrm>
          <a:prstGeom prst="rect">
            <a:avLst/>
          </a:prstGeom>
          <a:solidFill>
            <a:srgbClr val="AB9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DA87DB38-6A76-48C8-8784-E991034902F3}"/>
              </a:ext>
            </a:extLst>
          </p:cNvPr>
          <p:cNvSpPr/>
          <p:nvPr/>
        </p:nvSpPr>
        <p:spPr>
          <a:xfrm>
            <a:off x="660493" y="3438447"/>
            <a:ext cx="10871014" cy="616147"/>
          </a:xfrm>
          <a:prstGeom prst="rect">
            <a:avLst/>
          </a:prstGeom>
          <a:solidFill>
            <a:srgbClr val="F4F1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BDF5260D-0D9B-4CBF-962E-059006C56192}"/>
              </a:ext>
            </a:extLst>
          </p:cNvPr>
          <p:cNvSpPr/>
          <p:nvPr/>
        </p:nvSpPr>
        <p:spPr>
          <a:xfrm>
            <a:off x="664135" y="3091189"/>
            <a:ext cx="10867371" cy="277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lnSpc>
                <a:spcPts val="1640"/>
              </a:lnSpc>
              <a:spcBef>
                <a:spcPts val="0"/>
              </a:spcBef>
              <a:spcAft>
                <a:spcPts val="0"/>
              </a:spcAft>
              <a:buClr>
                <a:srgbClr val="009072"/>
              </a:buClr>
              <a:tabLst>
                <a:tab pos="562707" algn="l"/>
                <a:tab pos="1125416" algn="l"/>
                <a:tab pos="1688123" algn="l"/>
                <a:tab pos="2250830" algn="l"/>
                <a:tab pos="2813539" algn="l"/>
                <a:tab pos="3376246" algn="l"/>
                <a:tab pos="3938954" algn="l"/>
                <a:tab pos="4501662" algn="l"/>
                <a:tab pos="5064369" algn="l"/>
                <a:tab pos="5627077" algn="l"/>
                <a:tab pos="6189785" algn="l"/>
                <a:tab pos="6752493" algn="l"/>
                <a:tab pos="7315200" algn="l"/>
                <a:tab pos="7877907" algn="l"/>
                <a:tab pos="8440616" algn="l"/>
                <a:tab pos="9003323" algn="l"/>
                <a:tab pos="9566030" algn="l"/>
                <a:tab pos="10128739" algn="l"/>
                <a:tab pos="10691446" algn="l"/>
                <a:tab pos="11254153" algn="l"/>
                <a:tab pos="11816862" algn="l"/>
              </a:tabLst>
            </a:pPr>
            <a:r>
              <a:rPr lang="ru-RU" altLang="ru-RU" sz="1100" b="1" dirty="0">
                <a:solidFill>
                  <a:schemeClr val="bg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ШАГ 2: КЛИЕНТ ЗАКРЫВАЕТ ПОЗИЦИЮ ПО ФЬЮЧЕРСУ И КОНВЕРТИРУЕТ РУБЛИ В ЮАНИ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1AC83033-74EA-4BA5-962B-39706A0A393A}"/>
              </a:ext>
            </a:extLst>
          </p:cNvPr>
          <p:cNvSpPr txBox="1">
            <a:spLocks/>
          </p:cNvSpPr>
          <p:nvPr/>
        </p:nvSpPr>
        <p:spPr>
          <a:xfrm>
            <a:off x="665835" y="3516913"/>
            <a:ext cx="10871014" cy="850094"/>
          </a:xfrm>
          <a:prstGeom prst="rect">
            <a:avLst/>
          </a:prstGeom>
        </p:spPr>
        <p:txBody>
          <a:bodyPr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1200" kern="1200">
                <a:solidFill>
                  <a:srgbClr val="3B383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just">
              <a:lnSpc>
                <a:spcPts val="1640"/>
              </a:lnSpc>
              <a:spcBef>
                <a:spcPts val="0"/>
              </a:spcBef>
              <a:buClr>
                <a:srgbClr val="AB967E"/>
              </a:buClr>
              <a:buFont typeface="Wingdings" panose="05000000000000000000" pitchFamily="2" charset="2"/>
              <a:buChar char="§"/>
            </a:pPr>
            <a:r>
              <a:rPr lang="ru-RU" sz="1100" dirty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При окончании срока хеджирования, происходит продажа фьючерсных контрактов на юань и возврат гарантийного обеспечения с вариационной </a:t>
            </a:r>
            <a:r>
              <a:rPr lang="ru-RU" sz="1100" dirty="0" err="1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маржой</a:t>
            </a:r>
            <a:r>
              <a:rPr lang="ru-RU" sz="1100" dirty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 (финансовый результат по фьючерсным контрактам, который может быть как положительным, так и отрицательным).</a:t>
            </a:r>
          </a:p>
        </p:txBody>
      </p:sp>
      <p:sp>
        <p:nvSpPr>
          <p:cNvPr id="14" name="Rectangle 1">
            <a:extLst>
              <a:ext uri="{FF2B5EF4-FFF2-40B4-BE49-F238E27FC236}">
                <a16:creationId xmlns:a16="http://schemas.microsoft.com/office/drawing/2014/main" id="{915BE102-9F65-456F-B04C-247621473C91}"/>
              </a:ext>
            </a:extLst>
          </p:cNvPr>
          <p:cNvSpPr/>
          <p:nvPr/>
        </p:nvSpPr>
        <p:spPr>
          <a:xfrm>
            <a:off x="596712" y="6127238"/>
            <a:ext cx="8778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ru-RU" sz="800" dirty="0"/>
              <a:t>*- Источник расчетов: данные Инвестбанк Синара</a:t>
            </a:r>
          </a:p>
          <a:p>
            <a:r>
              <a:rPr lang="ru-RU" sz="800" dirty="0"/>
              <a:t>** - Совершение конверсионной сделки по покупке юаней за рубли на Московской бирже</a:t>
            </a:r>
          </a:p>
          <a:p>
            <a:r>
              <a:rPr lang="ru-RU" sz="800" dirty="0"/>
              <a:t>*** - Указаны не все возможные сценарии. Результативность работы в сценарии Хеджирование через фьючерс следует понимать как итог следования рекомендациям персонального брокера. В столбце финансовый результат не раскрыты все промежуточные расчеты, осуществляемые экспертами АО Банк Синара. Финансовый результат, указанный в таблице, не учитывает все расходы, которые могут возникнуть у клиента, в том числе на оплату брокерских и депозитарных услуг</a:t>
            </a:r>
          </a:p>
          <a:p>
            <a:pPr marL="171450" indent="-1714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ru-RU" sz="800" dirty="0">
              <a:solidFill>
                <a:srgbClr val="7030A0"/>
              </a:solidFill>
            </a:endParaRPr>
          </a:p>
        </p:txBody>
      </p:sp>
      <p:graphicFrame>
        <p:nvGraphicFramePr>
          <p:cNvPr id="15" name="Таблица 2">
            <a:extLst>
              <a:ext uri="{FF2B5EF4-FFF2-40B4-BE49-F238E27FC236}">
                <a16:creationId xmlns:a16="http://schemas.microsoft.com/office/drawing/2014/main" id="{51A4D382-7A43-4E80-B4A7-28BE0D6250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3731128"/>
              </p:ext>
            </p:extLst>
          </p:nvPr>
        </p:nvGraphicFramePr>
        <p:xfrm>
          <a:off x="669478" y="4322322"/>
          <a:ext cx="8151684" cy="1657127"/>
        </p:xfrm>
        <a:graphic>
          <a:graphicData uri="http://schemas.openxmlformats.org/drawingml/2006/table">
            <a:tbl>
              <a:tblPr firstRow="1" bandRow="1"/>
              <a:tblGrid>
                <a:gridCol w="2717228">
                  <a:extLst>
                    <a:ext uri="{9D8B030D-6E8A-4147-A177-3AD203B41FA5}">
                      <a16:colId xmlns:a16="http://schemas.microsoft.com/office/drawing/2014/main" val="58224994"/>
                    </a:ext>
                  </a:extLst>
                </a:gridCol>
                <a:gridCol w="2717228">
                  <a:extLst>
                    <a:ext uri="{9D8B030D-6E8A-4147-A177-3AD203B41FA5}">
                      <a16:colId xmlns:a16="http://schemas.microsoft.com/office/drawing/2014/main" val="787357452"/>
                    </a:ext>
                  </a:extLst>
                </a:gridCol>
                <a:gridCol w="2717228">
                  <a:extLst>
                    <a:ext uri="{9D8B030D-6E8A-4147-A177-3AD203B41FA5}">
                      <a16:colId xmlns:a16="http://schemas.microsoft.com/office/drawing/2014/main" val="1618798103"/>
                    </a:ext>
                  </a:extLst>
                </a:gridCol>
              </a:tblGrid>
              <a:tr h="395903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Динамика курса</a:t>
                      </a:r>
                      <a:r>
                        <a:rPr lang="en-US" sz="12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 </a:t>
                      </a:r>
                      <a:r>
                        <a:rPr lang="ru-RU" sz="12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*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 </a:t>
                      </a:r>
                    </a:p>
                  </a:txBody>
                  <a:tcPr marL="8215" marR="8215" marT="821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967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Финансовый результат***</a:t>
                      </a:r>
                    </a:p>
                  </a:txBody>
                  <a:tcPr marL="8215" marR="8215" marT="821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967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282219785"/>
                  </a:ext>
                </a:extLst>
              </a:tr>
              <a:tr h="486561">
                <a:tc vMerge="1">
                  <a:txBody>
                    <a:bodyPr/>
                    <a:lstStyle/>
                    <a:p>
                      <a:pPr algn="ctr" rtl="0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15" marR="8215" marT="821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Покупка юаней через 41 день**</a:t>
                      </a:r>
                    </a:p>
                  </a:txBody>
                  <a:tcPr marL="8215" marR="8215" marT="821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967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Хеджирование через фьючерс</a:t>
                      </a:r>
                    </a:p>
                  </a:txBody>
                  <a:tcPr marL="8215" marR="8215" marT="821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967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3289519"/>
                  </a:ext>
                </a:extLst>
              </a:tr>
              <a:tr h="25822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icrosoft Sans Serif" panose="020B0604020202020204" pitchFamily="34" charset="0"/>
                        </a:rPr>
                        <a:t>Курс юаня не изменился = 11,06</a:t>
                      </a:r>
                    </a:p>
                  </a:txBody>
                  <a:tcPr marL="8215" marR="8215" marT="821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DC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3B3838"/>
                          </a:solidFill>
                          <a:effectLst/>
                          <a:latin typeface="Microsoft Sans Serif" panose="020B0604020202020204" pitchFamily="34" charset="0"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3B3838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8215" marR="8215" marT="821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3B3838"/>
                          </a:solidFill>
                          <a:effectLst/>
                          <a:latin typeface="Microsoft Sans Serif" panose="020B0604020202020204" pitchFamily="34" charset="0"/>
                        </a:rPr>
                        <a:t>- 1,88 млн руб.</a:t>
                      </a:r>
                      <a:endParaRPr lang="en-US" sz="1100" b="0" i="0" u="none" strike="noStrike" dirty="0">
                        <a:solidFill>
                          <a:srgbClr val="3B3838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8215" marR="8215" marT="821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988925"/>
                  </a:ext>
                </a:extLst>
              </a:tr>
              <a:tr h="25822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icrosoft Sans Serif" panose="020B0604020202020204" pitchFamily="34" charset="0"/>
                        </a:rPr>
                        <a:t> Курс юаня вырос на 5% = 11,61</a:t>
                      </a:r>
                    </a:p>
                  </a:txBody>
                  <a:tcPr marL="8215" marR="8215" marT="821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DC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3B3838"/>
                          </a:solidFill>
                          <a:effectLst/>
                          <a:latin typeface="Microsoft Sans Serif" panose="020B0604020202020204" pitchFamily="34" charset="0"/>
                        </a:rPr>
                        <a:t>- 5,5 млн руб.</a:t>
                      </a:r>
                      <a:endParaRPr lang="en-US" sz="1100" b="0" i="0" u="none" strike="noStrike" dirty="0">
                        <a:solidFill>
                          <a:srgbClr val="3B3838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8215" marR="8215" marT="821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B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3B3838"/>
                          </a:solidFill>
                          <a:effectLst/>
                          <a:latin typeface="Microsoft Sans Serif" panose="020B0604020202020204" pitchFamily="34" charset="0"/>
                        </a:rPr>
                        <a:t>- 1,88 млн руб.</a:t>
                      </a:r>
                      <a:endParaRPr lang="en-US" sz="1100" b="0" i="0" u="none" strike="noStrike" dirty="0">
                        <a:solidFill>
                          <a:srgbClr val="3B3838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8215" marR="8215" marT="821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B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295727"/>
                  </a:ext>
                </a:extLst>
              </a:tr>
              <a:tr h="25822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icrosoft Sans Serif" panose="020B0604020202020204" pitchFamily="34" charset="0"/>
                        </a:rPr>
                        <a:t>Курс юаня упал на 5% = 10,51</a:t>
                      </a:r>
                    </a:p>
                  </a:txBody>
                  <a:tcPr marL="8215" marR="8215" marT="821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DC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3B3838"/>
                          </a:solidFill>
                          <a:effectLst/>
                          <a:latin typeface="Microsoft Sans Serif" panose="020B0604020202020204" pitchFamily="34" charset="0"/>
                        </a:rPr>
                        <a:t>+ 5,5 млн руб.</a:t>
                      </a:r>
                      <a:endParaRPr lang="en-US" sz="1100" b="0" i="0" u="none" strike="noStrike" dirty="0">
                        <a:solidFill>
                          <a:srgbClr val="3B3838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8215" marR="8215" marT="821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3B3838"/>
                          </a:solidFill>
                          <a:effectLst/>
                          <a:latin typeface="Microsoft Sans Serif" panose="020B0604020202020204" pitchFamily="34" charset="0"/>
                        </a:rPr>
                        <a:t>- 1,88 млн руб.</a:t>
                      </a:r>
                      <a:endParaRPr lang="en-US" sz="1100" b="0" i="0" u="none" strike="noStrike" dirty="0">
                        <a:solidFill>
                          <a:srgbClr val="3B3838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8215" marR="8215" marT="821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42862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2461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l">
              <a:defRPr/>
            </a:pPr>
            <a:fld id="{9E92346D-0DE1-414E-BB54-411273EF23B1}" type="slidenum">
              <a:rPr lang="en-US" smtClean="0">
                <a:solidFill>
                  <a:srgbClr val="AB967E"/>
                </a:solidFill>
              </a:rPr>
              <a:pPr algn="l">
                <a:defRPr/>
              </a:pPr>
              <a:t>7</a:t>
            </a:fld>
            <a:r>
              <a:rPr lang="ru-RU" dirty="0">
                <a:solidFill>
                  <a:srgbClr val="AB967E"/>
                </a:solidFill>
              </a:rPr>
              <a:t>         </a:t>
            </a:r>
            <a:r>
              <a:rPr lang="ru-RU" altLang="en-US" dirty="0">
                <a:solidFill>
                  <a:srgbClr val="AB967E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Инвестиционный Банк  Синара   |  Презентация «Хеджирование валютных рисков для юридических лиц»</a:t>
            </a:r>
          </a:p>
        </p:txBody>
      </p:sp>
      <p:pic>
        <p:nvPicPr>
          <p:cNvPr id="15" name="Рисунок 22">
            <a:extLst>
              <a:ext uri="{FF2B5EF4-FFF2-40B4-BE49-F238E27FC236}">
                <a16:creationId xmlns:a16="http://schemas.microsoft.com/office/drawing/2014/main" id="{D2D44673-B03C-4493-AEBB-065AC1DCD20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49" r="35853" b="1217"/>
          <a:stretch/>
        </p:blipFill>
        <p:spPr>
          <a:xfrm>
            <a:off x="1" y="940037"/>
            <a:ext cx="5057586" cy="4881644"/>
          </a:xfrm>
          <a:prstGeom prst="rect">
            <a:avLst/>
          </a:prstGeom>
        </p:spPr>
      </p:pic>
      <p:grpSp>
        <p:nvGrpSpPr>
          <p:cNvPr id="16" name="Group 754">
            <a:extLst>
              <a:ext uri="{FF2B5EF4-FFF2-40B4-BE49-F238E27FC236}">
                <a16:creationId xmlns:a16="http://schemas.microsoft.com/office/drawing/2014/main" id="{6C56FF24-72AF-4B0F-A3B6-263E820BA2D8}"/>
              </a:ext>
            </a:extLst>
          </p:cNvPr>
          <p:cNvGrpSpPr/>
          <p:nvPr/>
        </p:nvGrpSpPr>
        <p:grpSpPr>
          <a:xfrm>
            <a:off x="5770549" y="3403387"/>
            <a:ext cx="488877" cy="488877"/>
            <a:chOff x="5645151" y="2967038"/>
            <a:chExt cx="179388" cy="179388"/>
          </a:xfrm>
        </p:grpSpPr>
        <p:sp>
          <p:nvSpPr>
            <p:cNvPr id="17" name="Oval 1424">
              <a:extLst>
                <a:ext uri="{FF2B5EF4-FFF2-40B4-BE49-F238E27FC236}">
                  <a16:creationId xmlns:a16="http://schemas.microsoft.com/office/drawing/2014/main" id="{55604C86-675B-4573-AF46-78B359370F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5151" y="2967038"/>
              <a:ext cx="179388" cy="179388"/>
            </a:xfrm>
            <a:prstGeom prst="ellipse">
              <a:avLst/>
            </a:prstGeom>
            <a:solidFill>
              <a:srgbClr val="A694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425">
              <a:extLst>
                <a:ext uri="{FF2B5EF4-FFF2-40B4-BE49-F238E27FC236}">
                  <a16:creationId xmlns:a16="http://schemas.microsoft.com/office/drawing/2014/main" id="{A5D7E448-BDB3-48EC-B61C-0A24F02D0E4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84838" y="3006725"/>
              <a:ext cx="98425" cy="98425"/>
            </a:xfrm>
            <a:custGeom>
              <a:avLst/>
              <a:gdLst>
                <a:gd name="T0" fmla="*/ 117 w 130"/>
                <a:gd name="T1" fmla="*/ 39 h 129"/>
                <a:gd name="T2" fmla="*/ 115 w 130"/>
                <a:gd name="T3" fmla="*/ 63 h 129"/>
                <a:gd name="T4" fmla="*/ 97 w 130"/>
                <a:gd name="T5" fmla="*/ 65 h 129"/>
                <a:gd name="T6" fmla="*/ 95 w 130"/>
                <a:gd name="T7" fmla="*/ 54 h 129"/>
                <a:gd name="T8" fmla="*/ 86 w 130"/>
                <a:gd name="T9" fmla="*/ 54 h 129"/>
                <a:gd name="T10" fmla="*/ 84 w 130"/>
                <a:gd name="T11" fmla="*/ 65 h 129"/>
                <a:gd name="T12" fmla="*/ 46 w 130"/>
                <a:gd name="T13" fmla="*/ 58 h 129"/>
                <a:gd name="T14" fmla="*/ 39 w 130"/>
                <a:gd name="T15" fmla="*/ 52 h 129"/>
                <a:gd name="T16" fmla="*/ 33 w 130"/>
                <a:gd name="T17" fmla="*/ 58 h 129"/>
                <a:gd name="T18" fmla="*/ 20 w 130"/>
                <a:gd name="T19" fmla="*/ 65 h 129"/>
                <a:gd name="T20" fmla="*/ 13 w 130"/>
                <a:gd name="T21" fmla="*/ 58 h 129"/>
                <a:gd name="T22" fmla="*/ 46 w 130"/>
                <a:gd name="T23" fmla="*/ 19 h 129"/>
                <a:gd name="T24" fmla="*/ 52 w 130"/>
                <a:gd name="T25" fmla="*/ 13 h 129"/>
                <a:gd name="T26" fmla="*/ 83 w 130"/>
                <a:gd name="T27" fmla="*/ 15 h 129"/>
                <a:gd name="T28" fmla="*/ 84 w 130"/>
                <a:gd name="T29" fmla="*/ 26 h 129"/>
                <a:gd name="T30" fmla="*/ 46 w 130"/>
                <a:gd name="T31" fmla="*/ 19 h 129"/>
                <a:gd name="T32" fmla="*/ 108 w 130"/>
                <a:gd name="T33" fmla="*/ 115 h 129"/>
                <a:gd name="T34" fmla="*/ 26 w 130"/>
                <a:gd name="T35" fmla="*/ 117 h 129"/>
                <a:gd name="T36" fmla="*/ 20 w 130"/>
                <a:gd name="T37" fmla="*/ 110 h 129"/>
                <a:gd name="T38" fmla="*/ 33 w 130"/>
                <a:gd name="T39" fmla="*/ 78 h 129"/>
                <a:gd name="T40" fmla="*/ 35 w 130"/>
                <a:gd name="T41" fmla="*/ 89 h 129"/>
                <a:gd name="T42" fmla="*/ 44 w 130"/>
                <a:gd name="T43" fmla="*/ 89 h 129"/>
                <a:gd name="T44" fmla="*/ 46 w 130"/>
                <a:gd name="T45" fmla="*/ 78 h 129"/>
                <a:gd name="T46" fmla="*/ 84 w 130"/>
                <a:gd name="T47" fmla="*/ 84 h 129"/>
                <a:gd name="T48" fmla="*/ 91 w 130"/>
                <a:gd name="T49" fmla="*/ 91 h 129"/>
                <a:gd name="T50" fmla="*/ 97 w 130"/>
                <a:gd name="T51" fmla="*/ 84 h 129"/>
                <a:gd name="T52" fmla="*/ 110 w 130"/>
                <a:gd name="T53" fmla="*/ 78 h 129"/>
                <a:gd name="T54" fmla="*/ 0 w 130"/>
                <a:gd name="T55" fmla="*/ 58 h 129"/>
                <a:gd name="T56" fmla="*/ 7 w 130"/>
                <a:gd name="T57" fmla="*/ 73 h 129"/>
                <a:gd name="T58" fmla="*/ 12 w 130"/>
                <a:gd name="T59" fmla="*/ 124 h 129"/>
                <a:gd name="T60" fmla="*/ 104 w 130"/>
                <a:gd name="T61" fmla="*/ 129 h 129"/>
                <a:gd name="T62" fmla="*/ 123 w 130"/>
                <a:gd name="T63" fmla="*/ 110 h 129"/>
                <a:gd name="T64" fmla="*/ 128 w 130"/>
                <a:gd name="T65" fmla="*/ 66 h 129"/>
                <a:gd name="T66" fmla="*/ 130 w 130"/>
                <a:gd name="T67" fmla="*/ 32 h 129"/>
                <a:gd name="T68" fmla="*/ 123 w 130"/>
                <a:gd name="T69" fmla="*/ 26 h 129"/>
                <a:gd name="T70" fmla="*/ 97 w 130"/>
                <a:gd name="T71" fmla="*/ 19 h 129"/>
                <a:gd name="T72" fmla="*/ 78 w 130"/>
                <a:gd name="T73" fmla="*/ 0 h 129"/>
                <a:gd name="T74" fmla="*/ 38 w 130"/>
                <a:gd name="T75" fmla="*/ 6 h 129"/>
                <a:gd name="T76" fmla="*/ 33 w 130"/>
                <a:gd name="T77" fmla="*/ 26 h 129"/>
                <a:gd name="T78" fmla="*/ 2 w 130"/>
                <a:gd name="T79" fmla="*/ 28 h 129"/>
                <a:gd name="T80" fmla="*/ 0 w 130"/>
                <a:gd name="T81" fmla="*/ 58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30" h="129">
                  <a:moveTo>
                    <a:pt x="13" y="39"/>
                  </a:moveTo>
                  <a:lnTo>
                    <a:pt x="117" y="39"/>
                  </a:lnTo>
                  <a:lnTo>
                    <a:pt x="117" y="58"/>
                  </a:lnTo>
                  <a:cubicBezTo>
                    <a:pt x="117" y="60"/>
                    <a:pt x="116" y="62"/>
                    <a:pt x="115" y="63"/>
                  </a:cubicBezTo>
                  <a:cubicBezTo>
                    <a:pt x="114" y="64"/>
                    <a:pt x="112" y="65"/>
                    <a:pt x="110" y="65"/>
                  </a:cubicBezTo>
                  <a:lnTo>
                    <a:pt x="97" y="65"/>
                  </a:lnTo>
                  <a:lnTo>
                    <a:pt x="97" y="58"/>
                  </a:lnTo>
                  <a:cubicBezTo>
                    <a:pt x="97" y="57"/>
                    <a:pt x="97" y="55"/>
                    <a:pt x="95" y="54"/>
                  </a:cubicBezTo>
                  <a:cubicBezTo>
                    <a:pt x="94" y="52"/>
                    <a:pt x="93" y="52"/>
                    <a:pt x="91" y="52"/>
                  </a:cubicBezTo>
                  <a:cubicBezTo>
                    <a:pt x="89" y="52"/>
                    <a:pt x="88" y="52"/>
                    <a:pt x="86" y="54"/>
                  </a:cubicBezTo>
                  <a:cubicBezTo>
                    <a:pt x="85" y="55"/>
                    <a:pt x="84" y="57"/>
                    <a:pt x="84" y="58"/>
                  </a:cubicBezTo>
                  <a:lnTo>
                    <a:pt x="84" y="65"/>
                  </a:lnTo>
                  <a:lnTo>
                    <a:pt x="46" y="65"/>
                  </a:lnTo>
                  <a:lnTo>
                    <a:pt x="46" y="58"/>
                  </a:lnTo>
                  <a:cubicBezTo>
                    <a:pt x="46" y="57"/>
                    <a:pt x="45" y="55"/>
                    <a:pt x="44" y="54"/>
                  </a:cubicBezTo>
                  <a:cubicBezTo>
                    <a:pt x="42" y="52"/>
                    <a:pt x="41" y="52"/>
                    <a:pt x="39" y="52"/>
                  </a:cubicBezTo>
                  <a:cubicBezTo>
                    <a:pt x="37" y="52"/>
                    <a:pt x="36" y="52"/>
                    <a:pt x="35" y="54"/>
                  </a:cubicBezTo>
                  <a:cubicBezTo>
                    <a:pt x="33" y="55"/>
                    <a:pt x="33" y="57"/>
                    <a:pt x="33" y="58"/>
                  </a:cubicBezTo>
                  <a:lnTo>
                    <a:pt x="33" y="65"/>
                  </a:lnTo>
                  <a:lnTo>
                    <a:pt x="20" y="65"/>
                  </a:lnTo>
                  <a:cubicBezTo>
                    <a:pt x="18" y="65"/>
                    <a:pt x="16" y="64"/>
                    <a:pt x="15" y="63"/>
                  </a:cubicBezTo>
                  <a:cubicBezTo>
                    <a:pt x="14" y="62"/>
                    <a:pt x="13" y="60"/>
                    <a:pt x="13" y="58"/>
                  </a:cubicBezTo>
                  <a:lnTo>
                    <a:pt x="13" y="39"/>
                  </a:lnTo>
                  <a:close/>
                  <a:moveTo>
                    <a:pt x="46" y="19"/>
                  </a:moveTo>
                  <a:cubicBezTo>
                    <a:pt x="46" y="18"/>
                    <a:pt x="46" y="16"/>
                    <a:pt x="47" y="15"/>
                  </a:cubicBezTo>
                  <a:cubicBezTo>
                    <a:pt x="49" y="14"/>
                    <a:pt x="50" y="13"/>
                    <a:pt x="52" y="13"/>
                  </a:cubicBezTo>
                  <a:lnTo>
                    <a:pt x="78" y="13"/>
                  </a:lnTo>
                  <a:cubicBezTo>
                    <a:pt x="80" y="13"/>
                    <a:pt x="81" y="14"/>
                    <a:pt x="83" y="15"/>
                  </a:cubicBezTo>
                  <a:cubicBezTo>
                    <a:pt x="84" y="16"/>
                    <a:pt x="84" y="18"/>
                    <a:pt x="84" y="19"/>
                  </a:cubicBezTo>
                  <a:lnTo>
                    <a:pt x="84" y="26"/>
                  </a:lnTo>
                  <a:lnTo>
                    <a:pt x="46" y="26"/>
                  </a:lnTo>
                  <a:lnTo>
                    <a:pt x="46" y="19"/>
                  </a:lnTo>
                  <a:close/>
                  <a:moveTo>
                    <a:pt x="110" y="110"/>
                  </a:moveTo>
                  <a:cubicBezTo>
                    <a:pt x="110" y="112"/>
                    <a:pt x="110" y="113"/>
                    <a:pt x="108" y="115"/>
                  </a:cubicBezTo>
                  <a:cubicBezTo>
                    <a:pt x="107" y="116"/>
                    <a:pt x="106" y="117"/>
                    <a:pt x="104" y="117"/>
                  </a:cubicBezTo>
                  <a:lnTo>
                    <a:pt x="26" y="117"/>
                  </a:lnTo>
                  <a:cubicBezTo>
                    <a:pt x="24" y="117"/>
                    <a:pt x="23" y="116"/>
                    <a:pt x="22" y="115"/>
                  </a:cubicBezTo>
                  <a:cubicBezTo>
                    <a:pt x="20" y="113"/>
                    <a:pt x="20" y="112"/>
                    <a:pt x="20" y="110"/>
                  </a:cubicBezTo>
                  <a:lnTo>
                    <a:pt x="20" y="78"/>
                  </a:lnTo>
                  <a:lnTo>
                    <a:pt x="33" y="78"/>
                  </a:lnTo>
                  <a:lnTo>
                    <a:pt x="33" y="84"/>
                  </a:lnTo>
                  <a:cubicBezTo>
                    <a:pt x="33" y="86"/>
                    <a:pt x="33" y="88"/>
                    <a:pt x="35" y="89"/>
                  </a:cubicBezTo>
                  <a:cubicBezTo>
                    <a:pt x="36" y="90"/>
                    <a:pt x="37" y="91"/>
                    <a:pt x="39" y="91"/>
                  </a:cubicBezTo>
                  <a:cubicBezTo>
                    <a:pt x="41" y="91"/>
                    <a:pt x="42" y="90"/>
                    <a:pt x="44" y="89"/>
                  </a:cubicBezTo>
                  <a:cubicBezTo>
                    <a:pt x="45" y="88"/>
                    <a:pt x="46" y="86"/>
                    <a:pt x="46" y="84"/>
                  </a:cubicBezTo>
                  <a:lnTo>
                    <a:pt x="46" y="78"/>
                  </a:lnTo>
                  <a:lnTo>
                    <a:pt x="84" y="78"/>
                  </a:lnTo>
                  <a:lnTo>
                    <a:pt x="84" y="84"/>
                  </a:lnTo>
                  <a:cubicBezTo>
                    <a:pt x="84" y="86"/>
                    <a:pt x="85" y="88"/>
                    <a:pt x="86" y="89"/>
                  </a:cubicBezTo>
                  <a:cubicBezTo>
                    <a:pt x="88" y="90"/>
                    <a:pt x="89" y="91"/>
                    <a:pt x="91" y="91"/>
                  </a:cubicBezTo>
                  <a:cubicBezTo>
                    <a:pt x="93" y="91"/>
                    <a:pt x="94" y="90"/>
                    <a:pt x="95" y="89"/>
                  </a:cubicBezTo>
                  <a:cubicBezTo>
                    <a:pt x="97" y="88"/>
                    <a:pt x="97" y="86"/>
                    <a:pt x="97" y="84"/>
                  </a:cubicBezTo>
                  <a:lnTo>
                    <a:pt x="97" y="78"/>
                  </a:lnTo>
                  <a:lnTo>
                    <a:pt x="110" y="78"/>
                  </a:lnTo>
                  <a:lnTo>
                    <a:pt x="110" y="110"/>
                  </a:lnTo>
                  <a:close/>
                  <a:moveTo>
                    <a:pt x="0" y="58"/>
                  </a:moveTo>
                  <a:cubicBezTo>
                    <a:pt x="0" y="61"/>
                    <a:pt x="1" y="64"/>
                    <a:pt x="2" y="66"/>
                  </a:cubicBezTo>
                  <a:cubicBezTo>
                    <a:pt x="3" y="69"/>
                    <a:pt x="5" y="71"/>
                    <a:pt x="7" y="73"/>
                  </a:cubicBezTo>
                  <a:lnTo>
                    <a:pt x="7" y="110"/>
                  </a:lnTo>
                  <a:cubicBezTo>
                    <a:pt x="7" y="115"/>
                    <a:pt x="9" y="120"/>
                    <a:pt x="12" y="124"/>
                  </a:cubicBezTo>
                  <a:cubicBezTo>
                    <a:pt x="16" y="127"/>
                    <a:pt x="21" y="129"/>
                    <a:pt x="26" y="129"/>
                  </a:cubicBezTo>
                  <a:lnTo>
                    <a:pt x="104" y="129"/>
                  </a:lnTo>
                  <a:cubicBezTo>
                    <a:pt x="109" y="129"/>
                    <a:pt x="114" y="127"/>
                    <a:pt x="118" y="124"/>
                  </a:cubicBezTo>
                  <a:cubicBezTo>
                    <a:pt x="121" y="120"/>
                    <a:pt x="123" y="115"/>
                    <a:pt x="123" y="110"/>
                  </a:cubicBezTo>
                  <a:lnTo>
                    <a:pt x="123" y="73"/>
                  </a:lnTo>
                  <a:cubicBezTo>
                    <a:pt x="125" y="71"/>
                    <a:pt x="127" y="69"/>
                    <a:pt x="128" y="66"/>
                  </a:cubicBezTo>
                  <a:cubicBezTo>
                    <a:pt x="129" y="64"/>
                    <a:pt x="130" y="61"/>
                    <a:pt x="130" y="58"/>
                  </a:cubicBezTo>
                  <a:lnTo>
                    <a:pt x="130" y="32"/>
                  </a:lnTo>
                  <a:cubicBezTo>
                    <a:pt x="130" y="31"/>
                    <a:pt x="129" y="29"/>
                    <a:pt x="128" y="28"/>
                  </a:cubicBezTo>
                  <a:cubicBezTo>
                    <a:pt x="127" y="27"/>
                    <a:pt x="125" y="26"/>
                    <a:pt x="123" y="26"/>
                  </a:cubicBezTo>
                  <a:lnTo>
                    <a:pt x="97" y="26"/>
                  </a:lnTo>
                  <a:lnTo>
                    <a:pt x="97" y="19"/>
                  </a:lnTo>
                  <a:cubicBezTo>
                    <a:pt x="97" y="14"/>
                    <a:pt x="95" y="9"/>
                    <a:pt x="92" y="6"/>
                  </a:cubicBezTo>
                  <a:cubicBezTo>
                    <a:pt x="88" y="2"/>
                    <a:pt x="83" y="0"/>
                    <a:pt x="78" y="0"/>
                  </a:cubicBezTo>
                  <a:lnTo>
                    <a:pt x="52" y="0"/>
                  </a:lnTo>
                  <a:cubicBezTo>
                    <a:pt x="47" y="0"/>
                    <a:pt x="42" y="2"/>
                    <a:pt x="38" y="6"/>
                  </a:cubicBezTo>
                  <a:cubicBezTo>
                    <a:pt x="35" y="9"/>
                    <a:pt x="33" y="14"/>
                    <a:pt x="33" y="19"/>
                  </a:cubicBezTo>
                  <a:lnTo>
                    <a:pt x="33" y="26"/>
                  </a:lnTo>
                  <a:lnTo>
                    <a:pt x="7" y="26"/>
                  </a:lnTo>
                  <a:cubicBezTo>
                    <a:pt x="5" y="26"/>
                    <a:pt x="3" y="27"/>
                    <a:pt x="2" y="28"/>
                  </a:cubicBezTo>
                  <a:cubicBezTo>
                    <a:pt x="1" y="29"/>
                    <a:pt x="0" y="31"/>
                    <a:pt x="0" y="32"/>
                  </a:cubicBezTo>
                  <a:lnTo>
                    <a:pt x="0" y="5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6" name="Rectangle 2">
            <a:extLst>
              <a:ext uri="{FF2B5EF4-FFF2-40B4-BE49-F238E27FC236}">
                <a16:creationId xmlns:a16="http://schemas.microsoft.com/office/drawing/2014/main" id="{762AF2A6-4B8E-4AC6-8684-0E7D09664494}"/>
              </a:ext>
            </a:extLst>
          </p:cNvPr>
          <p:cNvSpPr/>
          <p:nvPr/>
        </p:nvSpPr>
        <p:spPr>
          <a:xfrm>
            <a:off x="6340708" y="1954690"/>
            <a:ext cx="5389105" cy="21242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1" fontAlgn="auto" hangingPunct="1">
              <a:lnSpc>
                <a:spcPts val="1640"/>
              </a:lnSpc>
              <a:spcBef>
                <a:spcPts val="0"/>
              </a:spcBef>
              <a:spcAft>
                <a:spcPts val="0"/>
              </a:spcAft>
              <a:buClr>
                <a:srgbClr val="009072"/>
              </a:buClr>
              <a:tabLst>
                <a:tab pos="562707" algn="l"/>
                <a:tab pos="1125416" algn="l"/>
                <a:tab pos="1688123" algn="l"/>
                <a:tab pos="2250830" algn="l"/>
                <a:tab pos="2813539" algn="l"/>
                <a:tab pos="3376246" algn="l"/>
                <a:tab pos="3938954" algn="l"/>
                <a:tab pos="4501662" algn="l"/>
                <a:tab pos="5064369" algn="l"/>
                <a:tab pos="5627077" algn="l"/>
                <a:tab pos="6189785" algn="l"/>
                <a:tab pos="6752493" algn="l"/>
                <a:tab pos="7315200" algn="l"/>
                <a:tab pos="7877907" algn="l"/>
                <a:tab pos="8440616" algn="l"/>
                <a:tab pos="9003323" algn="l"/>
                <a:tab pos="9566030" algn="l"/>
                <a:tab pos="10128739" algn="l"/>
                <a:tab pos="10691446" algn="l"/>
                <a:tab pos="11254153" algn="l"/>
                <a:tab pos="11816862" algn="l"/>
              </a:tabLst>
            </a:pPr>
            <a:r>
              <a:rPr lang="ru-RU" altLang="ru-RU" sz="1100" b="1" dirty="0">
                <a:solidFill>
                  <a:schemeClr val="tx2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ПРОГНОЗИРОВАНИЕ ДЕНЕЖНЫХ ПОТОКОВ</a:t>
            </a:r>
            <a:endParaRPr lang="ru-RU" altLang="ru-RU" sz="1200" b="1" dirty="0">
              <a:solidFill>
                <a:srgbClr val="AB967E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eaLnBrk="1" fontAlgn="auto" hangingPunct="1">
              <a:lnSpc>
                <a:spcPts val="1640"/>
              </a:lnSpc>
              <a:spcBef>
                <a:spcPts val="0"/>
              </a:spcBef>
              <a:spcAft>
                <a:spcPts val="0"/>
              </a:spcAft>
              <a:buClr>
                <a:srgbClr val="009072"/>
              </a:buClr>
              <a:tabLst>
                <a:tab pos="562707" algn="l"/>
                <a:tab pos="1125416" algn="l"/>
                <a:tab pos="1688123" algn="l"/>
                <a:tab pos="2250830" algn="l"/>
                <a:tab pos="2813539" algn="l"/>
                <a:tab pos="3376246" algn="l"/>
                <a:tab pos="3938954" algn="l"/>
                <a:tab pos="4501662" algn="l"/>
                <a:tab pos="5064369" algn="l"/>
                <a:tab pos="5627077" algn="l"/>
                <a:tab pos="6189785" algn="l"/>
                <a:tab pos="6752493" algn="l"/>
                <a:tab pos="7315200" algn="l"/>
                <a:tab pos="7877907" algn="l"/>
                <a:tab pos="8440616" algn="l"/>
                <a:tab pos="9003323" algn="l"/>
                <a:tab pos="9566030" algn="l"/>
                <a:tab pos="10128739" algn="l"/>
                <a:tab pos="10691446" algn="l"/>
                <a:tab pos="11254153" algn="l"/>
                <a:tab pos="11816862" algn="l"/>
              </a:tabLst>
            </a:pPr>
            <a:r>
              <a:rPr lang="ru-RU" altLang="ru-RU" sz="1100" dirty="0">
                <a:solidFill>
                  <a:schemeClr val="bg2">
                    <a:lumMod val="2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Компаниям легче четко прогнозировать денежные потоки. </a:t>
            </a:r>
          </a:p>
          <a:p>
            <a:pPr eaLnBrk="1" fontAlgn="auto" hangingPunct="1">
              <a:lnSpc>
                <a:spcPts val="1640"/>
              </a:lnSpc>
              <a:spcBef>
                <a:spcPts val="0"/>
              </a:spcBef>
              <a:spcAft>
                <a:spcPts val="0"/>
              </a:spcAft>
              <a:buClr>
                <a:srgbClr val="009072"/>
              </a:buClr>
              <a:tabLst>
                <a:tab pos="562707" algn="l"/>
                <a:tab pos="1125416" algn="l"/>
                <a:tab pos="1688123" algn="l"/>
                <a:tab pos="2250830" algn="l"/>
                <a:tab pos="2813539" algn="l"/>
                <a:tab pos="3376246" algn="l"/>
                <a:tab pos="3938954" algn="l"/>
                <a:tab pos="4501662" algn="l"/>
                <a:tab pos="5064369" algn="l"/>
                <a:tab pos="5627077" algn="l"/>
                <a:tab pos="6189785" algn="l"/>
                <a:tab pos="6752493" algn="l"/>
                <a:tab pos="7315200" algn="l"/>
                <a:tab pos="7877907" algn="l"/>
                <a:tab pos="8440616" algn="l"/>
                <a:tab pos="9003323" algn="l"/>
                <a:tab pos="9566030" algn="l"/>
                <a:tab pos="10128739" algn="l"/>
                <a:tab pos="10691446" algn="l"/>
                <a:tab pos="11254153" algn="l"/>
                <a:tab pos="11816862" algn="l"/>
              </a:tabLst>
            </a:pPr>
            <a:endParaRPr lang="ru-RU" altLang="ru-RU" sz="1200" dirty="0">
              <a:solidFill>
                <a:schemeClr val="bg2">
                  <a:lumMod val="2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lvl="0" eaLnBrk="1" fontAlgn="auto" hangingPunct="1">
              <a:lnSpc>
                <a:spcPts val="1640"/>
              </a:lnSpc>
              <a:spcBef>
                <a:spcPts val="0"/>
              </a:spcBef>
              <a:spcAft>
                <a:spcPts val="0"/>
              </a:spcAft>
              <a:buClr>
                <a:srgbClr val="009072"/>
              </a:buClr>
              <a:tabLst>
                <a:tab pos="562707" algn="l"/>
                <a:tab pos="1125416" algn="l"/>
                <a:tab pos="1688123" algn="l"/>
                <a:tab pos="2250830" algn="l"/>
                <a:tab pos="2813539" algn="l"/>
                <a:tab pos="3376246" algn="l"/>
                <a:tab pos="3938954" algn="l"/>
                <a:tab pos="4501662" algn="l"/>
                <a:tab pos="5064369" algn="l"/>
                <a:tab pos="5627077" algn="l"/>
                <a:tab pos="6189785" algn="l"/>
                <a:tab pos="6752493" algn="l"/>
                <a:tab pos="7315200" algn="l"/>
                <a:tab pos="7877907" algn="l"/>
                <a:tab pos="8440616" algn="l"/>
                <a:tab pos="9003323" algn="l"/>
                <a:tab pos="9566030" algn="l"/>
                <a:tab pos="10128739" algn="l"/>
                <a:tab pos="10691446" algn="l"/>
                <a:tab pos="11254153" algn="l"/>
                <a:tab pos="11816862" algn="l"/>
              </a:tabLst>
            </a:pPr>
            <a:r>
              <a:rPr lang="ru-RU" altLang="ru-RU" sz="1100" b="1" dirty="0">
                <a:solidFill>
                  <a:schemeClr val="tx2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СНИЖЕНИЕ ЗАВИСИМОСТИ ОТ КОЛЕБАНИЙ ВАЛЮТНЫХ КУРСОВ</a:t>
            </a:r>
          </a:p>
          <a:p>
            <a:pPr lvl="0" eaLnBrk="1" fontAlgn="auto" hangingPunct="1">
              <a:lnSpc>
                <a:spcPts val="1640"/>
              </a:lnSpc>
              <a:spcBef>
                <a:spcPts val="0"/>
              </a:spcBef>
              <a:spcAft>
                <a:spcPts val="0"/>
              </a:spcAft>
              <a:buClr>
                <a:srgbClr val="009072"/>
              </a:buClr>
              <a:tabLst>
                <a:tab pos="562707" algn="l"/>
                <a:tab pos="1125416" algn="l"/>
                <a:tab pos="1688123" algn="l"/>
                <a:tab pos="2250830" algn="l"/>
                <a:tab pos="2813539" algn="l"/>
                <a:tab pos="3376246" algn="l"/>
                <a:tab pos="3938954" algn="l"/>
                <a:tab pos="4501662" algn="l"/>
                <a:tab pos="5064369" algn="l"/>
                <a:tab pos="5627077" algn="l"/>
                <a:tab pos="6189785" algn="l"/>
                <a:tab pos="6752493" algn="l"/>
                <a:tab pos="7315200" algn="l"/>
                <a:tab pos="7877907" algn="l"/>
                <a:tab pos="8440616" algn="l"/>
                <a:tab pos="9003323" algn="l"/>
                <a:tab pos="9566030" algn="l"/>
                <a:tab pos="10128739" algn="l"/>
                <a:tab pos="10691446" algn="l"/>
                <a:tab pos="11254153" algn="l"/>
                <a:tab pos="11816862" algn="l"/>
              </a:tabLst>
            </a:pPr>
            <a:r>
              <a:rPr lang="ru-RU" sz="1100" dirty="0">
                <a:solidFill>
                  <a:schemeClr val="bg2">
                    <a:lumMod val="2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Хеджирование позволяет снизить потенциальные издержки от волатильности курсов валют. </a:t>
            </a:r>
            <a:endParaRPr lang="ru-RU" altLang="ru-RU" sz="1100" dirty="0">
              <a:solidFill>
                <a:schemeClr val="bg2">
                  <a:lumMod val="2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lvl="0" eaLnBrk="1" fontAlgn="auto" hangingPunct="1">
              <a:lnSpc>
                <a:spcPts val="1640"/>
              </a:lnSpc>
              <a:spcBef>
                <a:spcPts val="0"/>
              </a:spcBef>
              <a:spcAft>
                <a:spcPts val="0"/>
              </a:spcAft>
              <a:buClr>
                <a:srgbClr val="009072"/>
              </a:buClr>
              <a:tabLst>
                <a:tab pos="562707" algn="l"/>
                <a:tab pos="1125416" algn="l"/>
                <a:tab pos="1688123" algn="l"/>
                <a:tab pos="2250830" algn="l"/>
                <a:tab pos="2813539" algn="l"/>
                <a:tab pos="3376246" algn="l"/>
                <a:tab pos="3938954" algn="l"/>
                <a:tab pos="4501662" algn="l"/>
                <a:tab pos="5064369" algn="l"/>
                <a:tab pos="5627077" algn="l"/>
                <a:tab pos="6189785" algn="l"/>
                <a:tab pos="6752493" algn="l"/>
                <a:tab pos="7315200" algn="l"/>
                <a:tab pos="7877907" algn="l"/>
                <a:tab pos="8440616" algn="l"/>
                <a:tab pos="9003323" algn="l"/>
                <a:tab pos="9566030" algn="l"/>
                <a:tab pos="10128739" algn="l"/>
                <a:tab pos="10691446" algn="l"/>
                <a:tab pos="11254153" algn="l"/>
                <a:tab pos="11816862" algn="l"/>
              </a:tabLst>
            </a:pPr>
            <a:endParaRPr lang="ru-RU" altLang="ru-RU" sz="1200" dirty="0">
              <a:solidFill>
                <a:schemeClr val="bg2">
                  <a:lumMod val="2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lvl="0" eaLnBrk="1" fontAlgn="auto" hangingPunct="1">
              <a:lnSpc>
                <a:spcPts val="1640"/>
              </a:lnSpc>
              <a:spcBef>
                <a:spcPts val="0"/>
              </a:spcBef>
              <a:spcAft>
                <a:spcPts val="0"/>
              </a:spcAft>
              <a:buClr>
                <a:srgbClr val="009072"/>
              </a:buClr>
              <a:tabLst>
                <a:tab pos="562707" algn="l"/>
                <a:tab pos="1125416" algn="l"/>
                <a:tab pos="1688123" algn="l"/>
                <a:tab pos="2250830" algn="l"/>
                <a:tab pos="2813539" algn="l"/>
                <a:tab pos="3376246" algn="l"/>
                <a:tab pos="3938954" algn="l"/>
                <a:tab pos="4501662" algn="l"/>
                <a:tab pos="5064369" algn="l"/>
                <a:tab pos="5627077" algn="l"/>
                <a:tab pos="6189785" algn="l"/>
                <a:tab pos="6752493" algn="l"/>
                <a:tab pos="7315200" algn="l"/>
                <a:tab pos="7877907" algn="l"/>
                <a:tab pos="8440616" algn="l"/>
                <a:tab pos="9003323" algn="l"/>
                <a:tab pos="9566030" algn="l"/>
                <a:tab pos="10128739" algn="l"/>
                <a:tab pos="10691446" algn="l"/>
                <a:tab pos="11254153" algn="l"/>
                <a:tab pos="11816862" algn="l"/>
              </a:tabLst>
            </a:pPr>
            <a:r>
              <a:rPr lang="ru-RU" altLang="ru-RU" sz="1100" b="1" dirty="0">
                <a:solidFill>
                  <a:schemeClr val="tx2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СНИЖЕНИЕ УРОВНЯ ИНВЕСТИЦИЙ ИЗ ОБОРОТНОГО КАПИТАЛА</a:t>
            </a:r>
            <a:endParaRPr lang="ru-RU" altLang="ru-RU" sz="1100" b="1" dirty="0">
              <a:solidFill>
                <a:schemeClr val="bg2">
                  <a:lumMod val="2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eaLnBrk="1" fontAlgn="auto" hangingPunct="1">
              <a:lnSpc>
                <a:spcPts val="1640"/>
              </a:lnSpc>
              <a:spcBef>
                <a:spcPts val="0"/>
              </a:spcBef>
              <a:spcAft>
                <a:spcPts val="0"/>
              </a:spcAft>
              <a:buClr>
                <a:srgbClr val="009072"/>
              </a:buClr>
              <a:tabLst>
                <a:tab pos="562707" algn="l"/>
                <a:tab pos="1125416" algn="l"/>
                <a:tab pos="1688123" algn="l"/>
                <a:tab pos="2250830" algn="l"/>
                <a:tab pos="2813539" algn="l"/>
                <a:tab pos="3376246" algn="l"/>
                <a:tab pos="3938954" algn="l"/>
                <a:tab pos="4501662" algn="l"/>
                <a:tab pos="5064369" algn="l"/>
                <a:tab pos="5627077" algn="l"/>
                <a:tab pos="6189785" algn="l"/>
                <a:tab pos="6752493" algn="l"/>
                <a:tab pos="7315200" algn="l"/>
                <a:tab pos="7877907" algn="l"/>
                <a:tab pos="8440616" algn="l"/>
                <a:tab pos="9003323" algn="l"/>
                <a:tab pos="9566030" algn="l"/>
                <a:tab pos="10128739" algn="l"/>
                <a:tab pos="10691446" algn="l"/>
                <a:tab pos="11254153" algn="l"/>
                <a:tab pos="11816862" algn="l"/>
              </a:tabLst>
            </a:pPr>
            <a:r>
              <a:rPr lang="ru-RU" altLang="ru-RU" sz="1100" dirty="0">
                <a:solidFill>
                  <a:schemeClr val="bg2">
                    <a:lumMod val="2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Для хеджирования фьючерсами требуется 20% от суммы в качестве гарантийного обеспечения.</a:t>
            </a:r>
          </a:p>
        </p:txBody>
      </p:sp>
      <p:sp>
        <p:nvSpPr>
          <p:cNvPr id="27" name="Text Placeholder 1">
            <a:extLst>
              <a:ext uri="{FF2B5EF4-FFF2-40B4-BE49-F238E27FC236}">
                <a16:creationId xmlns:a16="http://schemas.microsoft.com/office/drawing/2014/main" id="{C38F28E3-13AA-43F6-A1FC-332F3B350595}"/>
              </a:ext>
            </a:extLst>
          </p:cNvPr>
          <p:cNvSpPr txBox="1">
            <a:spLocks/>
          </p:cNvSpPr>
          <p:nvPr/>
        </p:nvSpPr>
        <p:spPr bwMode="auto">
          <a:xfrm>
            <a:off x="5631267" y="844023"/>
            <a:ext cx="6197210" cy="491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 baseline="0">
                <a:solidFill>
                  <a:srgbClr val="AB967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ru-RU" altLang="en-US" sz="200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ПРЕИМУЩЕСТВА ХЕДЖИРОВАНИЯ ВАЛЮТНЫХ РИСКОВ ДЛЯ ЮРИДИЧЕСКИХ ЛИЦ</a:t>
            </a:r>
          </a:p>
        </p:txBody>
      </p:sp>
      <p:grpSp>
        <p:nvGrpSpPr>
          <p:cNvPr id="33" name="Group 700">
            <a:extLst>
              <a:ext uri="{FF2B5EF4-FFF2-40B4-BE49-F238E27FC236}">
                <a16:creationId xmlns:a16="http://schemas.microsoft.com/office/drawing/2014/main" id="{0A9C1BDB-135E-41DA-A9F7-6EC373BC4197}"/>
              </a:ext>
            </a:extLst>
          </p:cNvPr>
          <p:cNvGrpSpPr/>
          <p:nvPr/>
        </p:nvGrpSpPr>
        <p:grpSpPr>
          <a:xfrm>
            <a:off x="5772712" y="2631330"/>
            <a:ext cx="488877" cy="488877"/>
            <a:chOff x="6878638" y="2525713"/>
            <a:chExt cx="179388" cy="179388"/>
          </a:xfrm>
        </p:grpSpPr>
        <p:sp>
          <p:nvSpPr>
            <p:cNvPr id="34" name="Oval 1384">
              <a:extLst>
                <a:ext uri="{FF2B5EF4-FFF2-40B4-BE49-F238E27FC236}">
                  <a16:creationId xmlns:a16="http://schemas.microsoft.com/office/drawing/2014/main" id="{455AE918-B60F-40EF-B5E8-F1794A8B4A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78638" y="2525713"/>
              <a:ext cx="179388" cy="179388"/>
            </a:xfrm>
            <a:prstGeom prst="ellipse">
              <a:avLst/>
            </a:prstGeom>
            <a:solidFill>
              <a:srgbClr val="A694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1385">
              <a:extLst>
                <a:ext uri="{FF2B5EF4-FFF2-40B4-BE49-F238E27FC236}">
                  <a16:creationId xmlns:a16="http://schemas.microsoft.com/office/drawing/2014/main" id="{5E1C7367-68B9-4F00-944E-C6E978020C84}"/>
                </a:ext>
              </a:extLst>
            </p:cNvPr>
            <p:cNvSpPr>
              <a:spLocks/>
            </p:cNvSpPr>
            <p:nvPr/>
          </p:nvSpPr>
          <p:spPr bwMode="auto">
            <a:xfrm>
              <a:off x="6929438" y="2592388"/>
              <a:ext cx="79375" cy="47625"/>
            </a:xfrm>
            <a:custGeom>
              <a:avLst/>
              <a:gdLst>
                <a:gd name="T0" fmla="*/ 54 w 104"/>
                <a:gd name="T1" fmla="*/ 51 h 62"/>
                <a:gd name="T2" fmla="*/ 61 w 104"/>
                <a:gd name="T3" fmla="*/ 54 h 62"/>
                <a:gd name="T4" fmla="*/ 68 w 104"/>
                <a:gd name="T5" fmla="*/ 51 h 62"/>
                <a:gd name="T6" fmla="*/ 71 w 104"/>
                <a:gd name="T7" fmla="*/ 44 h 62"/>
                <a:gd name="T8" fmla="*/ 71 w 104"/>
                <a:gd name="T9" fmla="*/ 43 h 62"/>
                <a:gd name="T10" fmla="*/ 94 w 104"/>
                <a:gd name="T11" fmla="*/ 20 h 62"/>
                <a:gd name="T12" fmla="*/ 100 w 104"/>
                <a:gd name="T13" fmla="*/ 18 h 62"/>
                <a:gd name="T14" fmla="*/ 103 w 104"/>
                <a:gd name="T15" fmla="*/ 14 h 62"/>
                <a:gd name="T16" fmla="*/ 104 w 104"/>
                <a:gd name="T17" fmla="*/ 8 h 62"/>
                <a:gd name="T18" fmla="*/ 101 w 104"/>
                <a:gd name="T19" fmla="*/ 3 h 62"/>
                <a:gd name="T20" fmla="*/ 96 w 104"/>
                <a:gd name="T21" fmla="*/ 0 h 62"/>
                <a:gd name="T22" fmla="*/ 90 w 104"/>
                <a:gd name="T23" fmla="*/ 1 h 62"/>
                <a:gd name="T24" fmla="*/ 86 w 104"/>
                <a:gd name="T25" fmla="*/ 4 h 62"/>
                <a:gd name="T26" fmla="*/ 84 w 104"/>
                <a:gd name="T27" fmla="*/ 10 h 62"/>
                <a:gd name="T28" fmla="*/ 84 w 104"/>
                <a:gd name="T29" fmla="*/ 11 h 62"/>
                <a:gd name="T30" fmla="*/ 61 w 104"/>
                <a:gd name="T31" fmla="*/ 34 h 62"/>
                <a:gd name="T32" fmla="*/ 60 w 104"/>
                <a:gd name="T33" fmla="*/ 34 h 62"/>
                <a:gd name="T34" fmla="*/ 49 w 104"/>
                <a:gd name="T35" fmla="*/ 23 h 62"/>
                <a:gd name="T36" fmla="*/ 46 w 104"/>
                <a:gd name="T37" fmla="*/ 16 h 62"/>
                <a:gd name="T38" fmla="*/ 39 w 104"/>
                <a:gd name="T39" fmla="*/ 13 h 62"/>
                <a:gd name="T40" fmla="*/ 32 w 104"/>
                <a:gd name="T41" fmla="*/ 16 h 62"/>
                <a:gd name="T42" fmla="*/ 29 w 104"/>
                <a:gd name="T43" fmla="*/ 23 h 62"/>
                <a:gd name="T44" fmla="*/ 10 w 104"/>
                <a:gd name="T45" fmla="*/ 42 h 62"/>
                <a:gd name="T46" fmla="*/ 3 w 104"/>
                <a:gd name="T47" fmla="*/ 45 h 62"/>
                <a:gd name="T48" fmla="*/ 0 w 104"/>
                <a:gd name="T49" fmla="*/ 52 h 62"/>
                <a:gd name="T50" fmla="*/ 3 w 104"/>
                <a:gd name="T51" fmla="*/ 59 h 62"/>
                <a:gd name="T52" fmla="*/ 10 w 104"/>
                <a:gd name="T53" fmla="*/ 62 h 62"/>
                <a:gd name="T54" fmla="*/ 17 w 104"/>
                <a:gd name="T55" fmla="*/ 59 h 62"/>
                <a:gd name="T56" fmla="*/ 20 w 104"/>
                <a:gd name="T57" fmla="*/ 52 h 62"/>
                <a:gd name="T58" fmla="*/ 20 w 104"/>
                <a:gd name="T59" fmla="*/ 51 h 62"/>
                <a:gd name="T60" fmla="*/ 38 w 104"/>
                <a:gd name="T61" fmla="*/ 33 h 62"/>
                <a:gd name="T62" fmla="*/ 39 w 104"/>
                <a:gd name="T63" fmla="*/ 33 h 62"/>
                <a:gd name="T64" fmla="*/ 41 w 104"/>
                <a:gd name="T65" fmla="*/ 33 h 62"/>
                <a:gd name="T66" fmla="*/ 51 w 104"/>
                <a:gd name="T67" fmla="*/ 43 h 62"/>
                <a:gd name="T68" fmla="*/ 51 w 104"/>
                <a:gd name="T69" fmla="*/ 44 h 62"/>
                <a:gd name="T70" fmla="*/ 54 w 104"/>
                <a:gd name="T71" fmla="*/ 51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04" h="62">
                  <a:moveTo>
                    <a:pt x="54" y="51"/>
                  </a:moveTo>
                  <a:cubicBezTo>
                    <a:pt x="56" y="53"/>
                    <a:pt x="58" y="54"/>
                    <a:pt x="61" y="54"/>
                  </a:cubicBezTo>
                  <a:cubicBezTo>
                    <a:pt x="64" y="54"/>
                    <a:pt x="66" y="53"/>
                    <a:pt x="68" y="51"/>
                  </a:cubicBezTo>
                  <a:cubicBezTo>
                    <a:pt x="70" y="49"/>
                    <a:pt x="71" y="46"/>
                    <a:pt x="71" y="44"/>
                  </a:cubicBezTo>
                  <a:lnTo>
                    <a:pt x="71" y="43"/>
                  </a:lnTo>
                  <a:lnTo>
                    <a:pt x="94" y="20"/>
                  </a:lnTo>
                  <a:cubicBezTo>
                    <a:pt x="96" y="20"/>
                    <a:pt x="98" y="19"/>
                    <a:pt x="100" y="18"/>
                  </a:cubicBezTo>
                  <a:cubicBezTo>
                    <a:pt x="101" y="17"/>
                    <a:pt x="102" y="15"/>
                    <a:pt x="103" y="14"/>
                  </a:cubicBezTo>
                  <a:cubicBezTo>
                    <a:pt x="104" y="12"/>
                    <a:pt x="104" y="10"/>
                    <a:pt x="104" y="8"/>
                  </a:cubicBezTo>
                  <a:cubicBezTo>
                    <a:pt x="103" y="6"/>
                    <a:pt x="102" y="4"/>
                    <a:pt x="101" y="3"/>
                  </a:cubicBezTo>
                  <a:cubicBezTo>
                    <a:pt x="100" y="2"/>
                    <a:pt x="98" y="1"/>
                    <a:pt x="96" y="0"/>
                  </a:cubicBezTo>
                  <a:cubicBezTo>
                    <a:pt x="94" y="0"/>
                    <a:pt x="92" y="0"/>
                    <a:pt x="90" y="1"/>
                  </a:cubicBezTo>
                  <a:cubicBezTo>
                    <a:pt x="89" y="2"/>
                    <a:pt x="87" y="3"/>
                    <a:pt x="86" y="4"/>
                  </a:cubicBezTo>
                  <a:cubicBezTo>
                    <a:pt x="85" y="6"/>
                    <a:pt x="84" y="8"/>
                    <a:pt x="84" y="10"/>
                  </a:cubicBezTo>
                  <a:cubicBezTo>
                    <a:pt x="84" y="10"/>
                    <a:pt x="84" y="11"/>
                    <a:pt x="84" y="11"/>
                  </a:cubicBezTo>
                  <a:lnTo>
                    <a:pt x="61" y="34"/>
                  </a:lnTo>
                  <a:lnTo>
                    <a:pt x="60" y="34"/>
                  </a:lnTo>
                  <a:lnTo>
                    <a:pt x="49" y="23"/>
                  </a:lnTo>
                  <a:cubicBezTo>
                    <a:pt x="49" y="20"/>
                    <a:pt x="48" y="18"/>
                    <a:pt x="46" y="16"/>
                  </a:cubicBezTo>
                  <a:cubicBezTo>
                    <a:pt x="44" y="14"/>
                    <a:pt x="42" y="13"/>
                    <a:pt x="39" y="13"/>
                  </a:cubicBezTo>
                  <a:cubicBezTo>
                    <a:pt x="37" y="13"/>
                    <a:pt x="34" y="14"/>
                    <a:pt x="32" y="16"/>
                  </a:cubicBezTo>
                  <a:cubicBezTo>
                    <a:pt x="31" y="18"/>
                    <a:pt x="29" y="20"/>
                    <a:pt x="29" y="23"/>
                  </a:cubicBezTo>
                  <a:lnTo>
                    <a:pt x="10" y="42"/>
                  </a:lnTo>
                  <a:cubicBezTo>
                    <a:pt x="8" y="42"/>
                    <a:pt x="5" y="43"/>
                    <a:pt x="3" y="45"/>
                  </a:cubicBezTo>
                  <a:cubicBezTo>
                    <a:pt x="1" y="47"/>
                    <a:pt x="0" y="49"/>
                    <a:pt x="0" y="52"/>
                  </a:cubicBezTo>
                  <a:cubicBezTo>
                    <a:pt x="0" y="54"/>
                    <a:pt x="1" y="57"/>
                    <a:pt x="3" y="59"/>
                  </a:cubicBezTo>
                  <a:cubicBezTo>
                    <a:pt x="5" y="61"/>
                    <a:pt x="8" y="62"/>
                    <a:pt x="10" y="62"/>
                  </a:cubicBezTo>
                  <a:cubicBezTo>
                    <a:pt x="13" y="62"/>
                    <a:pt x="15" y="61"/>
                    <a:pt x="17" y="59"/>
                  </a:cubicBezTo>
                  <a:cubicBezTo>
                    <a:pt x="19" y="57"/>
                    <a:pt x="20" y="54"/>
                    <a:pt x="20" y="52"/>
                  </a:cubicBezTo>
                  <a:cubicBezTo>
                    <a:pt x="20" y="52"/>
                    <a:pt x="20" y="51"/>
                    <a:pt x="20" y="51"/>
                  </a:cubicBezTo>
                  <a:lnTo>
                    <a:pt x="38" y="33"/>
                  </a:lnTo>
                  <a:lnTo>
                    <a:pt x="39" y="33"/>
                  </a:lnTo>
                  <a:lnTo>
                    <a:pt x="41" y="33"/>
                  </a:lnTo>
                  <a:lnTo>
                    <a:pt x="51" y="43"/>
                  </a:lnTo>
                  <a:lnTo>
                    <a:pt x="51" y="44"/>
                  </a:lnTo>
                  <a:cubicBezTo>
                    <a:pt x="51" y="46"/>
                    <a:pt x="52" y="49"/>
                    <a:pt x="54" y="5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1386">
              <a:extLst>
                <a:ext uri="{FF2B5EF4-FFF2-40B4-BE49-F238E27FC236}">
                  <a16:creationId xmlns:a16="http://schemas.microsoft.com/office/drawing/2014/main" id="{4BAA14A3-C885-436E-87A2-ED1C2EA9F037}"/>
                </a:ext>
              </a:extLst>
            </p:cNvPr>
            <p:cNvSpPr>
              <a:spLocks/>
            </p:cNvSpPr>
            <p:nvPr/>
          </p:nvSpPr>
          <p:spPr bwMode="auto">
            <a:xfrm>
              <a:off x="6910388" y="2562225"/>
              <a:ext cx="98425" cy="98425"/>
            </a:xfrm>
            <a:custGeom>
              <a:avLst/>
              <a:gdLst>
                <a:gd name="T0" fmla="*/ 7 w 130"/>
                <a:gd name="T1" fmla="*/ 130 h 130"/>
                <a:gd name="T2" fmla="*/ 123 w 130"/>
                <a:gd name="T3" fmla="*/ 130 h 130"/>
                <a:gd name="T4" fmla="*/ 128 w 130"/>
                <a:gd name="T5" fmla="*/ 128 h 130"/>
                <a:gd name="T6" fmla="*/ 130 w 130"/>
                <a:gd name="T7" fmla="*/ 123 h 130"/>
                <a:gd name="T8" fmla="*/ 128 w 130"/>
                <a:gd name="T9" fmla="*/ 119 h 130"/>
                <a:gd name="T10" fmla="*/ 123 w 130"/>
                <a:gd name="T11" fmla="*/ 117 h 130"/>
                <a:gd name="T12" fmla="*/ 13 w 130"/>
                <a:gd name="T13" fmla="*/ 117 h 130"/>
                <a:gd name="T14" fmla="*/ 13 w 130"/>
                <a:gd name="T15" fmla="*/ 7 h 130"/>
                <a:gd name="T16" fmla="*/ 11 w 130"/>
                <a:gd name="T17" fmla="*/ 2 h 130"/>
                <a:gd name="T18" fmla="*/ 7 w 130"/>
                <a:gd name="T19" fmla="*/ 0 h 130"/>
                <a:gd name="T20" fmla="*/ 2 w 130"/>
                <a:gd name="T21" fmla="*/ 2 h 130"/>
                <a:gd name="T22" fmla="*/ 0 w 130"/>
                <a:gd name="T23" fmla="*/ 7 h 130"/>
                <a:gd name="T24" fmla="*/ 0 w 130"/>
                <a:gd name="T25" fmla="*/ 123 h 130"/>
                <a:gd name="T26" fmla="*/ 2 w 130"/>
                <a:gd name="T27" fmla="*/ 128 h 130"/>
                <a:gd name="T28" fmla="*/ 7 w 130"/>
                <a:gd name="T29" fmla="*/ 13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30" h="130">
                  <a:moveTo>
                    <a:pt x="7" y="130"/>
                  </a:moveTo>
                  <a:lnTo>
                    <a:pt x="123" y="130"/>
                  </a:lnTo>
                  <a:cubicBezTo>
                    <a:pt x="125" y="130"/>
                    <a:pt x="126" y="129"/>
                    <a:pt x="128" y="128"/>
                  </a:cubicBezTo>
                  <a:cubicBezTo>
                    <a:pt x="129" y="127"/>
                    <a:pt x="130" y="125"/>
                    <a:pt x="130" y="123"/>
                  </a:cubicBezTo>
                  <a:cubicBezTo>
                    <a:pt x="130" y="122"/>
                    <a:pt x="129" y="120"/>
                    <a:pt x="128" y="119"/>
                  </a:cubicBezTo>
                  <a:cubicBezTo>
                    <a:pt x="126" y="118"/>
                    <a:pt x="125" y="117"/>
                    <a:pt x="123" y="117"/>
                  </a:cubicBezTo>
                  <a:lnTo>
                    <a:pt x="13" y="117"/>
                  </a:lnTo>
                  <a:lnTo>
                    <a:pt x="13" y="7"/>
                  </a:lnTo>
                  <a:cubicBezTo>
                    <a:pt x="13" y="5"/>
                    <a:pt x="12" y="3"/>
                    <a:pt x="11" y="2"/>
                  </a:cubicBezTo>
                  <a:cubicBezTo>
                    <a:pt x="10" y="1"/>
                    <a:pt x="8" y="0"/>
                    <a:pt x="7" y="0"/>
                  </a:cubicBezTo>
                  <a:cubicBezTo>
                    <a:pt x="5" y="0"/>
                    <a:pt x="3" y="1"/>
                    <a:pt x="2" y="2"/>
                  </a:cubicBezTo>
                  <a:cubicBezTo>
                    <a:pt x="1" y="3"/>
                    <a:pt x="0" y="5"/>
                    <a:pt x="0" y="7"/>
                  </a:cubicBezTo>
                  <a:lnTo>
                    <a:pt x="0" y="123"/>
                  </a:lnTo>
                  <a:cubicBezTo>
                    <a:pt x="0" y="125"/>
                    <a:pt x="1" y="127"/>
                    <a:pt x="2" y="128"/>
                  </a:cubicBezTo>
                  <a:cubicBezTo>
                    <a:pt x="3" y="129"/>
                    <a:pt x="5" y="130"/>
                    <a:pt x="7" y="13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7" name="Group 570">
            <a:extLst>
              <a:ext uri="{FF2B5EF4-FFF2-40B4-BE49-F238E27FC236}">
                <a16:creationId xmlns:a16="http://schemas.microsoft.com/office/drawing/2014/main" id="{2230B2AE-A833-44CF-9084-32CD31E2D777}"/>
              </a:ext>
            </a:extLst>
          </p:cNvPr>
          <p:cNvGrpSpPr/>
          <p:nvPr/>
        </p:nvGrpSpPr>
        <p:grpSpPr>
          <a:xfrm>
            <a:off x="5772712" y="1954690"/>
            <a:ext cx="488877" cy="488877"/>
            <a:chOff x="4016376" y="2303463"/>
            <a:chExt cx="179388" cy="179388"/>
          </a:xfrm>
        </p:grpSpPr>
        <p:sp>
          <p:nvSpPr>
            <p:cNvPr id="38" name="Oval 1284">
              <a:extLst>
                <a:ext uri="{FF2B5EF4-FFF2-40B4-BE49-F238E27FC236}">
                  <a16:creationId xmlns:a16="http://schemas.microsoft.com/office/drawing/2014/main" id="{BF29C36A-E24F-471E-80BB-CB6F51850F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16376" y="2303463"/>
              <a:ext cx="179388" cy="179388"/>
            </a:xfrm>
            <a:prstGeom prst="ellipse">
              <a:avLst/>
            </a:prstGeom>
            <a:solidFill>
              <a:srgbClr val="A694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1285">
              <a:extLst>
                <a:ext uri="{FF2B5EF4-FFF2-40B4-BE49-F238E27FC236}">
                  <a16:creationId xmlns:a16="http://schemas.microsoft.com/office/drawing/2014/main" id="{26120C72-068D-4D0A-9185-30F464B83BDE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7651" y="2397125"/>
              <a:ext cx="44450" cy="44450"/>
            </a:xfrm>
            <a:custGeom>
              <a:avLst/>
              <a:gdLst>
                <a:gd name="T0" fmla="*/ 4 w 59"/>
                <a:gd name="T1" fmla="*/ 58 h 58"/>
                <a:gd name="T2" fmla="*/ 7 w 59"/>
                <a:gd name="T3" fmla="*/ 58 h 58"/>
                <a:gd name="T4" fmla="*/ 33 w 59"/>
                <a:gd name="T5" fmla="*/ 58 h 58"/>
                <a:gd name="T6" fmla="*/ 37 w 59"/>
                <a:gd name="T7" fmla="*/ 57 h 58"/>
                <a:gd name="T8" fmla="*/ 39 w 59"/>
                <a:gd name="T9" fmla="*/ 52 h 58"/>
                <a:gd name="T10" fmla="*/ 37 w 59"/>
                <a:gd name="T11" fmla="*/ 47 h 58"/>
                <a:gd name="T12" fmla="*/ 33 w 59"/>
                <a:gd name="T13" fmla="*/ 45 h 58"/>
                <a:gd name="T14" fmla="*/ 22 w 59"/>
                <a:gd name="T15" fmla="*/ 45 h 58"/>
                <a:gd name="T16" fmla="*/ 57 w 59"/>
                <a:gd name="T17" fmla="*/ 11 h 58"/>
                <a:gd name="T18" fmla="*/ 59 w 59"/>
                <a:gd name="T19" fmla="*/ 7 h 58"/>
                <a:gd name="T20" fmla="*/ 57 w 59"/>
                <a:gd name="T21" fmla="*/ 2 h 58"/>
                <a:gd name="T22" fmla="*/ 52 w 59"/>
                <a:gd name="T23" fmla="*/ 0 h 58"/>
                <a:gd name="T24" fmla="*/ 47 w 59"/>
                <a:gd name="T25" fmla="*/ 2 h 58"/>
                <a:gd name="T26" fmla="*/ 13 w 59"/>
                <a:gd name="T27" fmla="*/ 36 h 58"/>
                <a:gd name="T28" fmla="*/ 13 w 59"/>
                <a:gd name="T29" fmla="*/ 26 h 58"/>
                <a:gd name="T30" fmla="*/ 11 w 59"/>
                <a:gd name="T31" fmla="*/ 22 h 58"/>
                <a:gd name="T32" fmla="*/ 7 w 59"/>
                <a:gd name="T33" fmla="*/ 20 h 58"/>
                <a:gd name="T34" fmla="*/ 2 w 59"/>
                <a:gd name="T35" fmla="*/ 22 h 58"/>
                <a:gd name="T36" fmla="*/ 0 w 59"/>
                <a:gd name="T37" fmla="*/ 26 h 58"/>
                <a:gd name="T38" fmla="*/ 0 w 59"/>
                <a:gd name="T39" fmla="*/ 52 h 58"/>
                <a:gd name="T40" fmla="*/ 1 w 59"/>
                <a:gd name="T41" fmla="*/ 54 h 58"/>
                <a:gd name="T42" fmla="*/ 4 w 59"/>
                <a:gd name="T43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59" h="58">
                  <a:moveTo>
                    <a:pt x="4" y="58"/>
                  </a:moveTo>
                  <a:cubicBezTo>
                    <a:pt x="5" y="58"/>
                    <a:pt x="6" y="58"/>
                    <a:pt x="7" y="58"/>
                  </a:cubicBezTo>
                  <a:lnTo>
                    <a:pt x="33" y="58"/>
                  </a:lnTo>
                  <a:cubicBezTo>
                    <a:pt x="34" y="58"/>
                    <a:pt x="36" y="58"/>
                    <a:pt x="37" y="57"/>
                  </a:cubicBezTo>
                  <a:cubicBezTo>
                    <a:pt x="38" y="55"/>
                    <a:pt x="39" y="54"/>
                    <a:pt x="39" y="52"/>
                  </a:cubicBezTo>
                  <a:cubicBezTo>
                    <a:pt x="39" y="50"/>
                    <a:pt x="38" y="49"/>
                    <a:pt x="37" y="47"/>
                  </a:cubicBezTo>
                  <a:cubicBezTo>
                    <a:pt x="36" y="46"/>
                    <a:pt x="34" y="45"/>
                    <a:pt x="33" y="45"/>
                  </a:cubicBezTo>
                  <a:lnTo>
                    <a:pt x="22" y="45"/>
                  </a:lnTo>
                  <a:lnTo>
                    <a:pt x="57" y="11"/>
                  </a:lnTo>
                  <a:cubicBezTo>
                    <a:pt x="58" y="10"/>
                    <a:pt x="59" y="8"/>
                    <a:pt x="59" y="7"/>
                  </a:cubicBezTo>
                  <a:cubicBezTo>
                    <a:pt x="59" y="5"/>
                    <a:pt x="58" y="3"/>
                    <a:pt x="57" y="2"/>
                  </a:cubicBezTo>
                  <a:cubicBezTo>
                    <a:pt x="55" y="1"/>
                    <a:pt x="54" y="0"/>
                    <a:pt x="52" y="0"/>
                  </a:cubicBezTo>
                  <a:cubicBezTo>
                    <a:pt x="50" y="0"/>
                    <a:pt x="49" y="1"/>
                    <a:pt x="47" y="2"/>
                  </a:cubicBezTo>
                  <a:lnTo>
                    <a:pt x="13" y="36"/>
                  </a:lnTo>
                  <a:lnTo>
                    <a:pt x="13" y="26"/>
                  </a:lnTo>
                  <a:cubicBezTo>
                    <a:pt x="13" y="24"/>
                    <a:pt x="13" y="23"/>
                    <a:pt x="11" y="22"/>
                  </a:cubicBezTo>
                  <a:cubicBezTo>
                    <a:pt x="10" y="20"/>
                    <a:pt x="8" y="20"/>
                    <a:pt x="7" y="20"/>
                  </a:cubicBezTo>
                  <a:cubicBezTo>
                    <a:pt x="5" y="20"/>
                    <a:pt x="3" y="20"/>
                    <a:pt x="2" y="22"/>
                  </a:cubicBezTo>
                  <a:cubicBezTo>
                    <a:pt x="1" y="23"/>
                    <a:pt x="0" y="24"/>
                    <a:pt x="0" y="26"/>
                  </a:cubicBezTo>
                  <a:lnTo>
                    <a:pt x="0" y="52"/>
                  </a:lnTo>
                  <a:cubicBezTo>
                    <a:pt x="0" y="53"/>
                    <a:pt x="0" y="54"/>
                    <a:pt x="1" y="54"/>
                  </a:cubicBezTo>
                  <a:cubicBezTo>
                    <a:pt x="1" y="56"/>
                    <a:pt x="3" y="57"/>
                    <a:pt x="4" y="5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1286">
              <a:extLst>
                <a:ext uri="{FF2B5EF4-FFF2-40B4-BE49-F238E27FC236}">
                  <a16:creationId xmlns:a16="http://schemas.microsoft.com/office/drawing/2014/main" id="{1021E3AC-DCB9-4564-953D-0AED438C64A8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1626" y="2397125"/>
              <a:ext cx="44450" cy="44450"/>
            </a:xfrm>
            <a:custGeom>
              <a:avLst/>
              <a:gdLst>
                <a:gd name="T0" fmla="*/ 22 w 59"/>
                <a:gd name="T1" fmla="*/ 47 h 58"/>
                <a:gd name="T2" fmla="*/ 20 w 59"/>
                <a:gd name="T3" fmla="*/ 52 h 58"/>
                <a:gd name="T4" fmla="*/ 22 w 59"/>
                <a:gd name="T5" fmla="*/ 57 h 58"/>
                <a:gd name="T6" fmla="*/ 26 w 59"/>
                <a:gd name="T7" fmla="*/ 58 h 58"/>
                <a:gd name="T8" fmla="*/ 52 w 59"/>
                <a:gd name="T9" fmla="*/ 58 h 58"/>
                <a:gd name="T10" fmla="*/ 55 w 59"/>
                <a:gd name="T11" fmla="*/ 58 h 58"/>
                <a:gd name="T12" fmla="*/ 58 w 59"/>
                <a:gd name="T13" fmla="*/ 54 h 58"/>
                <a:gd name="T14" fmla="*/ 59 w 59"/>
                <a:gd name="T15" fmla="*/ 52 h 58"/>
                <a:gd name="T16" fmla="*/ 59 w 59"/>
                <a:gd name="T17" fmla="*/ 26 h 58"/>
                <a:gd name="T18" fmla="*/ 57 w 59"/>
                <a:gd name="T19" fmla="*/ 22 h 58"/>
                <a:gd name="T20" fmla="*/ 52 w 59"/>
                <a:gd name="T21" fmla="*/ 20 h 58"/>
                <a:gd name="T22" fmla="*/ 48 w 59"/>
                <a:gd name="T23" fmla="*/ 22 h 58"/>
                <a:gd name="T24" fmla="*/ 46 w 59"/>
                <a:gd name="T25" fmla="*/ 26 h 58"/>
                <a:gd name="T26" fmla="*/ 46 w 59"/>
                <a:gd name="T27" fmla="*/ 36 h 58"/>
                <a:gd name="T28" fmla="*/ 12 w 59"/>
                <a:gd name="T29" fmla="*/ 2 h 58"/>
                <a:gd name="T30" fmla="*/ 7 w 59"/>
                <a:gd name="T31" fmla="*/ 0 h 58"/>
                <a:gd name="T32" fmla="*/ 2 w 59"/>
                <a:gd name="T33" fmla="*/ 2 h 58"/>
                <a:gd name="T34" fmla="*/ 0 w 59"/>
                <a:gd name="T35" fmla="*/ 7 h 58"/>
                <a:gd name="T36" fmla="*/ 2 w 59"/>
                <a:gd name="T37" fmla="*/ 11 h 58"/>
                <a:gd name="T38" fmla="*/ 37 w 59"/>
                <a:gd name="T39" fmla="*/ 45 h 58"/>
                <a:gd name="T40" fmla="*/ 26 w 59"/>
                <a:gd name="T41" fmla="*/ 45 h 58"/>
                <a:gd name="T42" fmla="*/ 22 w 59"/>
                <a:gd name="T43" fmla="*/ 4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59" h="58">
                  <a:moveTo>
                    <a:pt x="22" y="47"/>
                  </a:moveTo>
                  <a:cubicBezTo>
                    <a:pt x="21" y="49"/>
                    <a:pt x="20" y="50"/>
                    <a:pt x="20" y="52"/>
                  </a:cubicBezTo>
                  <a:cubicBezTo>
                    <a:pt x="20" y="54"/>
                    <a:pt x="21" y="55"/>
                    <a:pt x="22" y="57"/>
                  </a:cubicBezTo>
                  <a:cubicBezTo>
                    <a:pt x="23" y="58"/>
                    <a:pt x="25" y="58"/>
                    <a:pt x="26" y="58"/>
                  </a:cubicBezTo>
                  <a:lnTo>
                    <a:pt x="52" y="58"/>
                  </a:lnTo>
                  <a:cubicBezTo>
                    <a:pt x="53" y="58"/>
                    <a:pt x="54" y="58"/>
                    <a:pt x="55" y="58"/>
                  </a:cubicBezTo>
                  <a:cubicBezTo>
                    <a:pt x="56" y="57"/>
                    <a:pt x="57" y="56"/>
                    <a:pt x="58" y="54"/>
                  </a:cubicBezTo>
                  <a:cubicBezTo>
                    <a:pt x="58" y="54"/>
                    <a:pt x="59" y="53"/>
                    <a:pt x="59" y="52"/>
                  </a:cubicBezTo>
                  <a:lnTo>
                    <a:pt x="59" y="26"/>
                  </a:lnTo>
                  <a:cubicBezTo>
                    <a:pt x="59" y="24"/>
                    <a:pt x="58" y="23"/>
                    <a:pt x="57" y="22"/>
                  </a:cubicBezTo>
                  <a:cubicBezTo>
                    <a:pt x="56" y="20"/>
                    <a:pt x="54" y="20"/>
                    <a:pt x="52" y="20"/>
                  </a:cubicBezTo>
                  <a:cubicBezTo>
                    <a:pt x="50" y="20"/>
                    <a:pt x="49" y="20"/>
                    <a:pt x="48" y="22"/>
                  </a:cubicBezTo>
                  <a:cubicBezTo>
                    <a:pt x="46" y="23"/>
                    <a:pt x="46" y="24"/>
                    <a:pt x="46" y="26"/>
                  </a:cubicBezTo>
                  <a:lnTo>
                    <a:pt x="46" y="36"/>
                  </a:lnTo>
                  <a:lnTo>
                    <a:pt x="12" y="2"/>
                  </a:lnTo>
                  <a:cubicBezTo>
                    <a:pt x="10" y="1"/>
                    <a:pt x="9" y="0"/>
                    <a:pt x="7" y="0"/>
                  </a:cubicBezTo>
                  <a:cubicBezTo>
                    <a:pt x="5" y="0"/>
                    <a:pt x="4" y="1"/>
                    <a:pt x="2" y="2"/>
                  </a:cubicBezTo>
                  <a:cubicBezTo>
                    <a:pt x="1" y="3"/>
                    <a:pt x="0" y="5"/>
                    <a:pt x="0" y="7"/>
                  </a:cubicBezTo>
                  <a:cubicBezTo>
                    <a:pt x="0" y="8"/>
                    <a:pt x="1" y="10"/>
                    <a:pt x="2" y="11"/>
                  </a:cubicBezTo>
                  <a:lnTo>
                    <a:pt x="37" y="45"/>
                  </a:lnTo>
                  <a:lnTo>
                    <a:pt x="26" y="45"/>
                  </a:lnTo>
                  <a:cubicBezTo>
                    <a:pt x="25" y="45"/>
                    <a:pt x="23" y="46"/>
                    <a:pt x="22" y="4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287">
              <a:extLst>
                <a:ext uri="{FF2B5EF4-FFF2-40B4-BE49-F238E27FC236}">
                  <a16:creationId xmlns:a16="http://schemas.microsoft.com/office/drawing/2014/main" id="{E03FBA5B-ACB1-4B57-95DE-B05EADF71436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7651" y="2343150"/>
              <a:ext cx="44450" cy="44450"/>
            </a:xfrm>
            <a:custGeom>
              <a:avLst/>
              <a:gdLst>
                <a:gd name="T0" fmla="*/ 7 w 59"/>
                <a:gd name="T1" fmla="*/ 39 h 58"/>
                <a:gd name="T2" fmla="*/ 11 w 59"/>
                <a:gd name="T3" fmla="*/ 37 h 58"/>
                <a:gd name="T4" fmla="*/ 13 w 59"/>
                <a:gd name="T5" fmla="*/ 32 h 58"/>
                <a:gd name="T6" fmla="*/ 13 w 59"/>
                <a:gd name="T7" fmla="*/ 22 h 58"/>
                <a:gd name="T8" fmla="*/ 47 w 59"/>
                <a:gd name="T9" fmla="*/ 56 h 58"/>
                <a:gd name="T10" fmla="*/ 50 w 59"/>
                <a:gd name="T11" fmla="*/ 58 h 58"/>
                <a:gd name="T12" fmla="*/ 52 w 59"/>
                <a:gd name="T13" fmla="*/ 58 h 58"/>
                <a:gd name="T14" fmla="*/ 55 w 59"/>
                <a:gd name="T15" fmla="*/ 58 h 58"/>
                <a:gd name="T16" fmla="*/ 57 w 59"/>
                <a:gd name="T17" fmla="*/ 56 h 58"/>
                <a:gd name="T18" fmla="*/ 58 w 59"/>
                <a:gd name="T19" fmla="*/ 54 h 58"/>
                <a:gd name="T20" fmla="*/ 59 w 59"/>
                <a:gd name="T21" fmla="*/ 52 h 58"/>
                <a:gd name="T22" fmla="*/ 58 w 59"/>
                <a:gd name="T23" fmla="*/ 49 h 58"/>
                <a:gd name="T24" fmla="*/ 57 w 59"/>
                <a:gd name="T25" fmla="*/ 47 h 58"/>
                <a:gd name="T26" fmla="*/ 22 w 59"/>
                <a:gd name="T27" fmla="*/ 13 h 58"/>
                <a:gd name="T28" fmla="*/ 33 w 59"/>
                <a:gd name="T29" fmla="*/ 13 h 58"/>
                <a:gd name="T30" fmla="*/ 37 w 59"/>
                <a:gd name="T31" fmla="*/ 11 h 58"/>
                <a:gd name="T32" fmla="*/ 39 w 59"/>
                <a:gd name="T33" fmla="*/ 7 h 58"/>
                <a:gd name="T34" fmla="*/ 37 w 59"/>
                <a:gd name="T35" fmla="*/ 2 h 58"/>
                <a:gd name="T36" fmla="*/ 33 w 59"/>
                <a:gd name="T37" fmla="*/ 0 h 58"/>
                <a:gd name="T38" fmla="*/ 7 w 59"/>
                <a:gd name="T39" fmla="*/ 0 h 58"/>
                <a:gd name="T40" fmla="*/ 4 w 59"/>
                <a:gd name="T41" fmla="*/ 1 h 58"/>
                <a:gd name="T42" fmla="*/ 1 w 59"/>
                <a:gd name="T43" fmla="*/ 4 h 58"/>
                <a:gd name="T44" fmla="*/ 0 w 59"/>
                <a:gd name="T45" fmla="*/ 7 h 58"/>
                <a:gd name="T46" fmla="*/ 0 w 59"/>
                <a:gd name="T47" fmla="*/ 32 h 58"/>
                <a:gd name="T48" fmla="*/ 2 w 59"/>
                <a:gd name="T49" fmla="*/ 37 h 58"/>
                <a:gd name="T50" fmla="*/ 7 w 59"/>
                <a:gd name="T51" fmla="*/ 39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9" h="58">
                  <a:moveTo>
                    <a:pt x="7" y="39"/>
                  </a:moveTo>
                  <a:cubicBezTo>
                    <a:pt x="8" y="39"/>
                    <a:pt x="10" y="38"/>
                    <a:pt x="11" y="37"/>
                  </a:cubicBezTo>
                  <a:cubicBezTo>
                    <a:pt x="13" y="36"/>
                    <a:pt x="13" y="34"/>
                    <a:pt x="13" y="32"/>
                  </a:cubicBezTo>
                  <a:lnTo>
                    <a:pt x="13" y="22"/>
                  </a:lnTo>
                  <a:lnTo>
                    <a:pt x="47" y="56"/>
                  </a:lnTo>
                  <a:cubicBezTo>
                    <a:pt x="48" y="57"/>
                    <a:pt x="49" y="57"/>
                    <a:pt x="50" y="58"/>
                  </a:cubicBezTo>
                  <a:cubicBezTo>
                    <a:pt x="50" y="58"/>
                    <a:pt x="51" y="58"/>
                    <a:pt x="52" y="58"/>
                  </a:cubicBezTo>
                  <a:cubicBezTo>
                    <a:pt x="53" y="58"/>
                    <a:pt x="54" y="58"/>
                    <a:pt x="55" y="58"/>
                  </a:cubicBezTo>
                  <a:cubicBezTo>
                    <a:pt x="55" y="57"/>
                    <a:pt x="56" y="57"/>
                    <a:pt x="57" y="56"/>
                  </a:cubicBezTo>
                  <a:cubicBezTo>
                    <a:pt x="57" y="56"/>
                    <a:pt x="58" y="55"/>
                    <a:pt x="58" y="54"/>
                  </a:cubicBezTo>
                  <a:cubicBezTo>
                    <a:pt x="58" y="53"/>
                    <a:pt x="59" y="53"/>
                    <a:pt x="59" y="52"/>
                  </a:cubicBezTo>
                  <a:cubicBezTo>
                    <a:pt x="59" y="51"/>
                    <a:pt x="58" y="50"/>
                    <a:pt x="58" y="49"/>
                  </a:cubicBezTo>
                  <a:cubicBezTo>
                    <a:pt x="58" y="49"/>
                    <a:pt x="57" y="48"/>
                    <a:pt x="57" y="47"/>
                  </a:cubicBezTo>
                  <a:lnTo>
                    <a:pt x="22" y="13"/>
                  </a:lnTo>
                  <a:lnTo>
                    <a:pt x="33" y="13"/>
                  </a:lnTo>
                  <a:cubicBezTo>
                    <a:pt x="34" y="13"/>
                    <a:pt x="36" y="12"/>
                    <a:pt x="37" y="11"/>
                  </a:cubicBezTo>
                  <a:cubicBezTo>
                    <a:pt x="38" y="10"/>
                    <a:pt x="39" y="8"/>
                    <a:pt x="39" y="7"/>
                  </a:cubicBezTo>
                  <a:cubicBezTo>
                    <a:pt x="39" y="5"/>
                    <a:pt x="38" y="3"/>
                    <a:pt x="37" y="2"/>
                  </a:cubicBezTo>
                  <a:cubicBezTo>
                    <a:pt x="36" y="1"/>
                    <a:pt x="34" y="0"/>
                    <a:pt x="33" y="0"/>
                  </a:cubicBezTo>
                  <a:lnTo>
                    <a:pt x="7" y="0"/>
                  </a:lnTo>
                  <a:cubicBezTo>
                    <a:pt x="6" y="0"/>
                    <a:pt x="5" y="0"/>
                    <a:pt x="4" y="1"/>
                  </a:cubicBezTo>
                  <a:cubicBezTo>
                    <a:pt x="3" y="1"/>
                    <a:pt x="1" y="2"/>
                    <a:pt x="1" y="4"/>
                  </a:cubicBezTo>
                  <a:cubicBezTo>
                    <a:pt x="0" y="5"/>
                    <a:pt x="0" y="6"/>
                    <a:pt x="0" y="7"/>
                  </a:cubicBezTo>
                  <a:lnTo>
                    <a:pt x="0" y="32"/>
                  </a:lnTo>
                  <a:cubicBezTo>
                    <a:pt x="0" y="34"/>
                    <a:pt x="1" y="36"/>
                    <a:pt x="2" y="37"/>
                  </a:cubicBezTo>
                  <a:cubicBezTo>
                    <a:pt x="3" y="38"/>
                    <a:pt x="5" y="39"/>
                    <a:pt x="7" y="39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288">
              <a:extLst>
                <a:ext uri="{FF2B5EF4-FFF2-40B4-BE49-F238E27FC236}">
                  <a16:creationId xmlns:a16="http://schemas.microsoft.com/office/drawing/2014/main" id="{80F4EEBB-DE44-4C11-89A5-92C271A7672B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1626" y="2343150"/>
              <a:ext cx="44450" cy="44450"/>
            </a:xfrm>
            <a:custGeom>
              <a:avLst/>
              <a:gdLst>
                <a:gd name="T0" fmla="*/ 59 w 59"/>
                <a:gd name="T1" fmla="*/ 7 h 58"/>
                <a:gd name="T2" fmla="*/ 58 w 59"/>
                <a:gd name="T3" fmla="*/ 4 h 58"/>
                <a:gd name="T4" fmla="*/ 55 w 59"/>
                <a:gd name="T5" fmla="*/ 1 h 58"/>
                <a:gd name="T6" fmla="*/ 52 w 59"/>
                <a:gd name="T7" fmla="*/ 0 h 58"/>
                <a:gd name="T8" fmla="*/ 26 w 59"/>
                <a:gd name="T9" fmla="*/ 0 h 58"/>
                <a:gd name="T10" fmla="*/ 22 w 59"/>
                <a:gd name="T11" fmla="*/ 2 h 58"/>
                <a:gd name="T12" fmla="*/ 20 w 59"/>
                <a:gd name="T13" fmla="*/ 7 h 58"/>
                <a:gd name="T14" fmla="*/ 22 w 59"/>
                <a:gd name="T15" fmla="*/ 11 h 58"/>
                <a:gd name="T16" fmla="*/ 26 w 59"/>
                <a:gd name="T17" fmla="*/ 13 h 58"/>
                <a:gd name="T18" fmla="*/ 37 w 59"/>
                <a:gd name="T19" fmla="*/ 13 h 58"/>
                <a:gd name="T20" fmla="*/ 2 w 59"/>
                <a:gd name="T21" fmla="*/ 47 h 58"/>
                <a:gd name="T22" fmla="*/ 1 w 59"/>
                <a:gd name="T23" fmla="*/ 49 h 58"/>
                <a:gd name="T24" fmla="*/ 0 w 59"/>
                <a:gd name="T25" fmla="*/ 52 h 58"/>
                <a:gd name="T26" fmla="*/ 1 w 59"/>
                <a:gd name="T27" fmla="*/ 54 h 58"/>
                <a:gd name="T28" fmla="*/ 2 w 59"/>
                <a:gd name="T29" fmla="*/ 56 h 58"/>
                <a:gd name="T30" fmla="*/ 4 w 59"/>
                <a:gd name="T31" fmla="*/ 58 h 58"/>
                <a:gd name="T32" fmla="*/ 7 w 59"/>
                <a:gd name="T33" fmla="*/ 58 h 58"/>
                <a:gd name="T34" fmla="*/ 9 w 59"/>
                <a:gd name="T35" fmla="*/ 58 h 58"/>
                <a:gd name="T36" fmla="*/ 12 w 59"/>
                <a:gd name="T37" fmla="*/ 56 h 58"/>
                <a:gd name="T38" fmla="*/ 46 w 59"/>
                <a:gd name="T39" fmla="*/ 22 h 58"/>
                <a:gd name="T40" fmla="*/ 46 w 59"/>
                <a:gd name="T41" fmla="*/ 32 h 58"/>
                <a:gd name="T42" fmla="*/ 48 w 59"/>
                <a:gd name="T43" fmla="*/ 37 h 58"/>
                <a:gd name="T44" fmla="*/ 52 w 59"/>
                <a:gd name="T45" fmla="*/ 39 h 58"/>
                <a:gd name="T46" fmla="*/ 57 w 59"/>
                <a:gd name="T47" fmla="*/ 37 h 58"/>
                <a:gd name="T48" fmla="*/ 59 w 59"/>
                <a:gd name="T49" fmla="*/ 32 h 58"/>
                <a:gd name="T50" fmla="*/ 59 w 59"/>
                <a:gd name="T51" fmla="*/ 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9" h="58">
                  <a:moveTo>
                    <a:pt x="59" y="7"/>
                  </a:moveTo>
                  <a:cubicBezTo>
                    <a:pt x="59" y="6"/>
                    <a:pt x="58" y="5"/>
                    <a:pt x="58" y="4"/>
                  </a:cubicBezTo>
                  <a:cubicBezTo>
                    <a:pt x="57" y="2"/>
                    <a:pt x="56" y="1"/>
                    <a:pt x="55" y="1"/>
                  </a:cubicBezTo>
                  <a:cubicBezTo>
                    <a:pt x="54" y="0"/>
                    <a:pt x="53" y="0"/>
                    <a:pt x="52" y="0"/>
                  </a:cubicBezTo>
                  <a:lnTo>
                    <a:pt x="26" y="0"/>
                  </a:lnTo>
                  <a:cubicBezTo>
                    <a:pt x="25" y="0"/>
                    <a:pt x="23" y="1"/>
                    <a:pt x="22" y="2"/>
                  </a:cubicBezTo>
                  <a:cubicBezTo>
                    <a:pt x="21" y="3"/>
                    <a:pt x="20" y="5"/>
                    <a:pt x="20" y="7"/>
                  </a:cubicBezTo>
                  <a:cubicBezTo>
                    <a:pt x="20" y="8"/>
                    <a:pt x="21" y="10"/>
                    <a:pt x="22" y="11"/>
                  </a:cubicBezTo>
                  <a:cubicBezTo>
                    <a:pt x="23" y="12"/>
                    <a:pt x="25" y="13"/>
                    <a:pt x="26" y="13"/>
                  </a:cubicBezTo>
                  <a:lnTo>
                    <a:pt x="37" y="13"/>
                  </a:lnTo>
                  <a:lnTo>
                    <a:pt x="2" y="47"/>
                  </a:lnTo>
                  <a:cubicBezTo>
                    <a:pt x="2" y="48"/>
                    <a:pt x="1" y="49"/>
                    <a:pt x="1" y="49"/>
                  </a:cubicBezTo>
                  <a:cubicBezTo>
                    <a:pt x="1" y="50"/>
                    <a:pt x="0" y="51"/>
                    <a:pt x="0" y="52"/>
                  </a:cubicBezTo>
                  <a:cubicBezTo>
                    <a:pt x="0" y="53"/>
                    <a:pt x="1" y="53"/>
                    <a:pt x="1" y="54"/>
                  </a:cubicBezTo>
                  <a:cubicBezTo>
                    <a:pt x="1" y="55"/>
                    <a:pt x="2" y="56"/>
                    <a:pt x="2" y="56"/>
                  </a:cubicBezTo>
                  <a:cubicBezTo>
                    <a:pt x="3" y="57"/>
                    <a:pt x="4" y="57"/>
                    <a:pt x="4" y="58"/>
                  </a:cubicBezTo>
                  <a:cubicBezTo>
                    <a:pt x="5" y="58"/>
                    <a:pt x="6" y="58"/>
                    <a:pt x="7" y="58"/>
                  </a:cubicBezTo>
                  <a:cubicBezTo>
                    <a:pt x="8" y="58"/>
                    <a:pt x="9" y="58"/>
                    <a:pt x="9" y="58"/>
                  </a:cubicBezTo>
                  <a:cubicBezTo>
                    <a:pt x="10" y="57"/>
                    <a:pt x="11" y="57"/>
                    <a:pt x="12" y="56"/>
                  </a:cubicBezTo>
                  <a:lnTo>
                    <a:pt x="46" y="22"/>
                  </a:lnTo>
                  <a:lnTo>
                    <a:pt x="46" y="32"/>
                  </a:lnTo>
                  <a:cubicBezTo>
                    <a:pt x="46" y="34"/>
                    <a:pt x="46" y="36"/>
                    <a:pt x="48" y="37"/>
                  </a:cubicBezTo>
                  <a:cubicBezTo>
                    <a:pt x="49" y="38"/>
                    <a:pt x="50" y="39"/>
                    <a:pt x="52" y="39"/>
                  </a:cubicBezTo>
                  <a:cubicBezTo>
                    <a:pt x="54" y="39"/>
                    <a:pt x="56" y="38"/>
                    <a:pt x="57" y="37"/>
                  </a:cubicBezTo>
                  <a:cubicBezTo>
                    <a:pt x="58" y="36"/>
                    <a:pt x="59" y="34"/>
                    <a:pt x="59" y="32"/>
                  </a:cubicBezTo>
                  <a:lnTo>
                    <a:pt x="59" y="7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8" name="Прямоугольник 10">
            <a:extLst>
              <a:ext uri="{FF2B5EF4-FFF2-40B4-BE49-F238E27FC236}">
                <a16:creationId xmlns:a16="http://schemas.microsoft.com/office/drawing/2014/main" id="{AE2AB652-DCD7-475D-B30D-69BF97F35255}"/>
              </a:ext>
            </a:extLst>
          </p:cNvPr>
          <p:cNvSpPr/>
          <p:nvPr/>
        </p:nvSpPr>
        <p:spPr>
          <a:xfrm>
            <a:off x="5522809" y="4409749"/>
            <a:ext cx="6438282" cy="18087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49" name="Group 1041">
            <a:extLst>
              <a:ext uri="{FF2B5EF4-FFF2-40B4-BE49-F238E27FC236}">
                <a16:creationId xmlns:a16="http://schemas.microsoft.com/office/drawing/2014/main" id="{F59138F6-B0A8-4945-9763-6ECC1F036B2D}"/>
              </a:ext>
            </a:extLst>
          </p:cNvPr>
          <p:cNvGrpSpPr/>
          <p:nvPr/>
        </p:nvGrpSpPr>
        <p:grpSpPr>
          <a:xfrm>
            <a:off x="5770549" y="4644757"/>
            <a:ext cx="493201" cy="488876"/>
            <a:chOff x="7718426" y="3398838"/>
            <a:chExt cx="180975" cy="179388"/>
          </a:xfrm>
        </p:grpSpPr>
        <p:sp>
          <p:nvSpPr>
            <p:cNvPr id="50" name="Oval 1641">
              <a:extLst>
                <a:ext uri="{FF2B5EF4-FFF2-40B4-BE49-F238E27FC236}">
                  <a16:creationId xmlns:a16="http://schemas.microsoft.com/office/drawing/2014/main" id="{96A2A671-9F06-4E6D-AEBE-A59094CC3B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18426" y="3398838"/>
              <a:ext cx="180975" cy="179388"/>
            </a:xfrm>
            <a:prstGeom prst="ellipse">
              <a:avLst/>
            </a:prstGeom>
            <a:solidFill>
              <a:srgbClr val="A694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642">
              <a:extLst>
                <a:ext uri="{FF2B5EF4-FFF2-40B4-BE49-F238E27FC236}">
                  <a16:creationId xmlns:a16="http://schemas.microsoft.com/office/drawing/2014/main" id="{925BBE20-BDD4-4BFF-8F94-D535C094803E}"/>
                </a:ext>
              </a:extLst>
            </p:cNvPr>
            <p:cNvSpPr>
              <a:spLocks/>
            </p:cNvSpPr>
            <p:nvPr/>
          </p:nvSpPr>
          <p:spPr bwMode="auto">
            <a:xfrm>
              <a:off x="7823201" y="3440113"/>
              <a:ext cx="34925" cy="34925"/>
            </a:xfrm>
            <a:custGeom>
              <a:avLst/>
              <a:gdLst>
                <a:gd name="T0" fmla="*/ 42 w 46"/>
                <a:gd name="T1" fmla="*/ 1 h 46"/>
                <a:gd name="T2" fmla="*/ 39 w 46"/>
                <a:gd name="T3" fmla="*/ 0 h 46"/>
                <a:gd name="T4" fmla="*/ 13 w 46"/>
                <a:gd name="T5" fmla="*/ 0 h 46"/>
                <a:gd name="T6" fmla="*/ 9 w 46"/>
                <a:gd name="T7" fmla="*/ 2 h 46"/>
                <a:gd name="T8" fmla="*/ 7 w 46"/>
                <a:gd name="T9" fmla="*/ 7 h 46"/>
                <a:gd name="T10" fmla="*/ 9 w 46"/>
                <a:gd name="T11" fmla="*/ 11 h 46"/>
                <a:gd name="T12" fmla="*/ 13 w 46"/>
                <a:gd name="T13" fmla="*/ 13 h 46"/>
                <a:gd name="T14" fmla="*/ 24 w 46"/>
                <a:gd name="T15" fmla="*/ 13 h 46"/>
                <a:gd name="T16" fmla="*/ 2 w 46"/>
                <a:gd name="T17" fmla="*/ 35 h 46"/>
                <a:gd name="T18" fmla="*/ 0 w 46"/>
                <a:gd name="T19" fmla="*/ 39 h 46"/>
                <a:gd name="T20" fmla="*/ 2 w 46"/>
                <a:gd name="T21" fmla="*/ 44 h 46"/>
                <a:gd name="T22" fmla="*/ 7 w 46"/>
                <a:gd name="T23" fmla="*/ 46 h 46"/>
                <a:gd name="T24" fmla="*/ 11 w 46"/>
                <a:gd name="T25" fmla="*/ 44 h 46"/>
                <a:gd name="T26" fmla="*/ 33 w 46"/>
                <a:gd name="T27" fmla="*/ 23 h 46"/>
                <a:gd name="T28" fmla="*/ 33 w 46"/>
                <a:gd name="T29" fmla="*/ 33 h 46"/>
                <a:gd name="T30" fmla="*/ 35 w 46"/>
                <a:gd name="T31" fmla="*/ 37 h 46"/>
                <a:gd name="T32" fmla="*/ 39 w 46"/>
                <a:gd name="T33" fmla="*/ 39 h 46"/>
                <a:gd name="T34" fmla="*/ 44 w 46"/>
                <a:gd name="T35" fmla="*/ 37 h 46"/>
                <a:gd name="T36" fmla="*/ 46 w 46"/>
                <a:gd name="T37" fmla="*/ 33 h 46"/>
                <a:gd name="T38" fmla="*/ 46 w 46"/>
                <a:gd name="T39" fmla="*/ 7 h 46"/>
                <a:gd name="T40" fmla="*/ 45 w 46"/>
                <a:gd name="T41" fmla="*/ 4 h 46"/>
                <a:gd name="T42" fmla="*/ 42 w 46"/>
                <a:gd name="T43" fmla="*/ 1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6" h="46">
                  <a:moveTo>
                    <a:pt x="42" y="1"/>
                  </a:moveTo>
                  <a:cubicBezTo>
                    <a:pt x="41" y="1"/>
                    <a:pt x="40" y="0"/>
                    <a:pt x="39" y="0"/>
                  </a:cubicBezTo>
                  <a:lnTo>
                    <a:pt x="13" y="0"/>
                  </a:lnTo>
                  <a:cubicBezTo>
                    <a:pt x="12" y="0"/>
                    <a:pt x="10" y="1"/>
                    <a:pt x="9" y="2"/>
                  </a:cubicBezTo>
                  <a:cubicBezTo>
                    <a:pt x="8" y="4"/>
                    <a:pt x="7" y="5"/>
                    <a:pt x="7" y="7"/>
                  </a:cubicBezTo>
                  <a:cubicBezTo>
                    <a:pt x="7" y="9"/>
                    <a:pt x="8" y="10"/>
                    <a:pt x="9" y="11"/>
                  </a:cubicBezTo>
                  <a:cubicBezTo>
                    <a:pt x="10" y="13"/>
                    <a:pt x="12" y="13"/>
                    <a:pt x="13" y="13"/>
                  </a:cubicBezTo>
                  <a:lnTo>
                    <a:pt x="24" y="13"/>
                  </a:lnTo>
                  <a:lnTo>
                    <a:pt x="2" y="35"/>
                  </a:lnTo>
                  <a:cubicBezTo>
                    <a:pt x="1" y="36"/>
                    <a:pt x="0" y="38"/>
                    <a:pt x="0" y="39"/>
                  </a:cubicBezTo>
                  <a:cubicBezTo>
                    <a:pt x="0" y="41"/>
                    <a:pt x="1" y="43"/>
                    <a:pt x="2" y="44"/>
                  </a:cubicBezTo>
                  <a:cubicBezTo>
                    <a:pt x="3" y="45"/>
                    <a:pt x="5" y="46"/>
                    <a:pt x="7" y="46"/>
                  </a:cubicBezTo>
                  <a:cubicBezTo>
                    <a:pt x="9" y="46"/>
                    <a:pt x="10" y="45"/>
                    <a:pt x="11" y="44"/>
                  </a:cubicBezTo>
                  <a:lnTo>
                    <a:pt x="33" y="23"/>
                  </a:lnTo>
                  <a:lnTo>
                    <a:pt x="33" y="33"/>
                  </a:lnTo>
                  <a:cubicBezTo>
                    <a:pt x="33" y="34"/>
                    <a:pt x="33" y="36"/>
                    <a:pt x="35" y="37"/>
                  </a:cubicBezTo>
                  <a:cubicBezTo>
                    <a:pt x="36" y="39"/>
                    <a:pt x="37" y="39"/>
                    <a:pt x="39" y="39"/>
                  </a:cubicBezTo>
                  <a:cubicBezTo>
                    <a:pt x="41" y="39"/>
                    <a:pt x="43" y="39"/>
                    <a:pt x="44" y="37"/>
                  </a:cubicBezTo>
                  <a:cubicBezTo>
                    <a:pt x="45" y="36"/>
                    <a:pt x="46" y="34"/>
                    <a:pt x="46" y="33"/>
                  </a:cubicBezTo>
                  <a:lnTo>
                    <a:pt x="46" y="7"/>
                  </a:lnTo>
                  <a:cubicBezTo>
                    <a:pt x="46" y="6"/>
                    <a:pt x="45" y="5"/>
                    <a:pt x="45" y="4"/>
                  </a:cubicBezTo>
                  <a:cubicBezTo>
                    <a:pt x="44" y="3"/>
                    <a:pt x="43" y="2"/>
                    <a:pt x="4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643">
              <a:extLst>
                <a:ext uri="{FF2B5EF4-FFF2-40B4-BE49-F238E27FC236}">
                  <a16:creationId xmlns:a16="http://schemas.microsoft.com/office/drawing/2014/main" id="{DF71DD0D-7FB2-4A79-AF53-DA0F600A77A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759701" y="3440113"/>
              <a:ext cx="98425" cy="98425"/>
            </a:xfrm>
            <a:custGeom>
              <a:avLst/>
              <a:gdLst>
                <a:gd name="T0" fmla="*/ 116 w 129"/>
                <a:gd name="T1" fmla="*/ 113 h 129"/>
                <a:gd name="T2" fmla="*/ 115 w 129"/>
                <a:gd name="T3" fmla="*/ 115 h 129"/>
                <a:gd name="T4" fmla="*/ 112 w 129"/>
                <a:gd name="T5" fmla="*/ 116 h 129"/>
                <a:gd name="T6" fmla="*/ 109 w 129"/>
                <a:gd name="T7" fmla="*/ 116 h 129"/>
                <a:gd name="T8" fmla="*/ 45 w 129"/>
                <a:gd name="T9" fmla="*/ 85 h 129"/>
                <a:gd name="T10" fmla="*/ 14 w 129"/>
                <a:gd name="T11" fmla="*/ 21 h 129"/>
                <a:gd name="T12" fmla="*/ 14 w 129"/>
                <a:gd name="T13" fmla="*/ 18 h 129"/>
                <a:gd name="T14" fmla="*/ 16 w 129"/>
                <a:gd name="T15" fmla="*/ 16 h 129"/>
                <a:gd name="T16" fmla="*/ 18 w 129"/>
                <a:gd name="T17" fmla="*/ 14 h 129"/>
                <a:gd name="T18" fmla="*/ 21 w 129"/>
                <a:gd name="T19" fmla="*/ 13 h 129"/>
                <a:gd name="T20" fmla="*/ 40 w 129"/>
                <a:gd name="T21" fmla="*/ 13 h 129"/>
                <a:gd name="T22" fmla="*/ 44 w 129"/>
                <a:gd name="T23" fmla="*/ 15 h 129"/>
                <a:gd name="T24" fmla="*/ 46 w 129"/>
                <a:gd name="T25" fmla="*/ 18 h 129"/>
                <a:gd name="T26" fmla="*/ 47 w 129"/>
                <a:gd name="T27" fmla="*/ 24 h 129"/>
                <a:gd name="T28" fmla="*/ 50 w 129"/>
                <a:gd name="T29" fmla="*/ 34 h 129"/>
                <a:gd name="T30" fmla="*/ 41 w 129"/>
                <a:gd name="T31" fmla="*/ 38 h 129"/>
                <a:gd name="T32" fmla="*/ 39 w 129"/>
                <a:gd name="T33" fmla="*/ 39 h 129"/>
                <a:gd name="T34" fmla="*/ 38 w 129"/>
                <a:gd name="T35" fmla="*/ 42 h 129"/>
                <a:gd name="T36" fmla="*/ 38 w 129"/>
                <a:gd name="T37" fmla="*/ 44 h 129"/>
                <a:gd name="T38" fmla="*/ 38 w 129"/>
                <a:gd name="T39" fmla="*/ 47 h 129"/>
                <a:gd name="T40" fmla="*/ 83 w 129"/>
                <a:gd name="T41" fmla="*/ 92 h 129"/>
                <a:gd name="T42" fmla="*/ 88 w 129"/>
                <a:gd name="T43" fmla="*/ 92 h 129"/>
                <a:gd name="T44" fmla="*/ 91 w 129"/>
                <a:gd name="T45" fmla="*/ 90 h 129"/>
                <a:gd name="T46" fmla="*/ 92 w 129"/>
                <a:gd name="T47" fmla="*/ 88 h 129"/>
                <a:gd name="T48" fmla="*/ 96 w 129"/>
                <a:gd name="T49" fmla="*/ 79 h 129"/>
                <a:gd name="T50" fmla="*/ 106 w 129"/>
                <a:gd name="T51" fmla="*/ 82 h 129"/>
                <a:gd name="T52" fmla="*/ 111 w 129"/>
                <a:gd name="T53" fmla="*/ 83 h 129"/>
                <a:gd name="T54" fmla="*/ 115 w 129"/>
                <a:gd name="T55" fmla="*/ 86 h 129"/>
                <a:gd name="T56" fmla="*/ 117 w 129"/>
                <a:gd name="T57" fmla="*/ 90 h 129"/>
                <a:gd name="T58" fmla="*/ 117 w 129"/>
                <a:gd name="T59" fmla="*/ 110 h 129"/>
                <a:gd name="T60" fmla="*/ 116 w 129"/>
                <a:gd name="T61" fmla="*/ 113 h 129"/>
                <a:gd name="T62" fmla="*/ 114 w 129"/>
                <a:gd name="T63" fmla="*/ 71 h 129"/>
                <a:gd name="T64" fmla="*/ 109 w 129"/>
                <a:gd name="T65" fmla="*/ 70 h 129"/>
                <a:gd name="T66" fmla="*/ 101 w 129"/>
                <a:gd name="T67" fmla="*/ 68 h 129"/>
                <a:gd name="T68" fmla="*/ 91 w 129"/>
                <a:gd name="T69" fmla="*/ 68 h 129"/>
                <a:gd name="T70" fmla="*/ 85 w 129"/>
                <a:gd name="T71" fmla="*/ 74 h 129"/>
                <a:gd name="T72" fmla="*/ 83 w 129"/>
                <a:gd name="T73" fmla="*/ 77 h 129"/>
                <a:gd name="T74" fmla="*/ 66 w 129"/>
                <a:gd name="T75" fmla="*/ 64 h 129"/>
                <a:gd name="T76" fmla="*/ 53 w 129"/>
                <a:gd name="T77" fmla="*/ 47 h 129"/>
                <a:gd name="T78" fmla="*/ 56 w 129"/>
                <a:gd name="T79" fmla="*/ 45 h 129"/>
                <a:gd name="T80" fmla="*/ 62 w 129"/>
                <a:gd name="T81" fmla="*/ 39 h 129"/>
                <a:gd name="T82" fmla="*/ 62 w 129"/>
                <a:gd name="T83" fmla="*/ 29 h 129"/>
                <a:gd name="T84" fmla="*/ 60 w 129"/>
                <a:gd name="T85" fmla="*/ 21 h 129"/>
                <a:gd name="T86" fmla="*/ 59 w 129"/>
                <a:gd name="T87" fmla="*/ 16 h 129"/>
                <a:gd name="T88" fmla="*/ 52 w 129"/>
                <a:gd name="T89" fmla="*/ 5 h 129"/>
                <a:gd name="T90" fmla="*/ 40 w 129"/>
                <a:gd name="T91" fmla="*/ 0 h 129"/>
                <a:gd name="T92" fmla="*/ 20 w 129"/>
                <a:gd name="T93" fmla="*/ 0 h 129"/>
                <a:gd name="T94" fmla="*/ 12 w 129"/>
                <a:gd name="T95" fmla="*/ 2 h 129"/>
                <a:gd name="T96" fmla="*/ 5 w 129"/>
                <a:gd name="T97" fmla="*/ 7 h 129"/>
                <a:gd name="T98" fmla="*/ 1 w 129"/>
                <a:gd name="T99" fmla="*/ 14 h 129"/>
                <a:gd name="T100" fmla="*/ 1 w 129"/>
                <a:gd name="T101" fmla="*/ 22 h 129"/>
                <a:gd name="T102" fmla="*/ 36 w 129"/>
                <a:gd name="T103" fmla="*/ 94 h 129"/>
                <a:gd name="T104" fmla="*/ 108 w 129"/>
                <a:gd name="T105" fmla="*/ 129 h 129"/>
                <a:gd name="T106" fmla="*/ 110 w 129"/>
                <a:gd name="T107" fmla="*/ 129 h 129"/>
                <a:gd name="T108" fmla="*/ 123 w 129"/>
                <a:gd name="T109" fmla="*/ 124 h 129"/>
                <a:gd name="T110" fmla="*/ 128 w 129"/>
                <a:gd name="T111" fmla="*/ 117 h 129"/>
                <a:gd name="T112" fmla="*/ 129 w 129"/>
                <a:gd name="T113" fmla="*/ 109 h 129"/>
                <a:gd name="T114" fmla="*/ 129 w 129"/>
                <a:gd name="T115" fmla="*/ 90 h 129"/>
                <a:gd name="T116" fmla="*/ 125 w 129"/>
                <a:gd name="T117" fmla="*/ 78 h 129"/>
                <a:gd name="T118" fmla="*/ 114 w 129"/>
                <a:gd name="T119" fmla="*/ 71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29">
                  <a:moveTo>
                    <a:pt x="116" y="113"/>
                  </a:moveTo>
                  <a:cubicBezTo>
                    <a:pt x="116" y="113"/>
                    <a:pt x="115" y="114"/>
                    <a:pt x="115" y="115"/>
                  </a:cubicBezTo>
                  <a:cubicBezTo>
                    <a:pt x="114" y="115"/>
                    <a:pt x="113" y="116"/>
                    <a:pt x="112" y="116"/>
                  </a:cubicBezTo>
                  <a:cubicBezTo>
                    <a:pt x="111" y="116"/>
                    <a:pt x="110" y="117"/>
                    <a:pt x="109" y="116"/>
                  </a:cubicBezTo>
                  <a:cubicBezTo>
                    <a:pt x="85" y="113"/>
                    <a:pt x="62" y="102"/>
                    <a:pt x="45" y="85"/>
                  </a:cubicBezTo>
                  <a:cubicBezTo>
                    <a:pt x="28" y="68"/>
                    <a:pt x="17" y="45"/>
                    <a:pt x="14" y="21"/>
                  </a:cubicBezTo>
                  <a:cubicBezTo>
                    <a:pt x="14" y="20"/>
                    <a:pt x="14" y="19"/>
                    <a:pt x="14" y="18"/>
                  </a:cubicBezTo>
                  <a:cubicBezTo>
                    <a:pt x="15" y="17"/>
                    <a:pt x="15" y="16"/>
                    <a:pt x="16" y="16"/>
                  </a:cubicBezTo>
                  <a:cubicBezTo>
                    <a:pt x="16" y="15"/>
                    <a:pt x="17" y="14"/>
                    <a:pt x="18" y="14"/>
                  </a:cubicBezTo>
                  <a:cubicBezTo>
                    <a:pt x="19" y="14"/>
                    <a:pt x="20" y="13"/>
                    <a:pt x="21" y="13"/>
                  </a:cubicBezTo>
                  <a:lnTo>
                    <a:pt x="40" y="13"/>
                  </a:lnTo>
                  <a:cubicBezTo>
                    <a:pt x="41" y="13"/>
                    <a:pt x="43" y="14"/>
                    <a:pt x="44" y="15"/>
                  </a:cubicBezTo>
                  <a:cubicBezTo>
                    <a:pt x="45" y="16"/>
                    <a:pt x="46" y="17"/>
                    <a:pt x="46" y="18"/>
                  </a:cubicBezTo>
                  <a:cubicBezTo>
                    <a:pt x="47" y="20"/>
                    <a:pt x="47" y="22"/>
                    <a:pt x="47" y="24"/>
                  </a:cubicBezTo>
                  <a:cubicBezTo>
                    <a:pt x="48" y="27"/>
                    <a:pt x="49" y="30"/>
                    <a:pt x="50" y="34"/>
                  </a:cubicBezTo>
                  <a:lnTo>
                    <a:pt x="41" y="38"/>
                  </a:lnTo>
                  <a:cubicBezTo>
                    <a:pt x="41" y="38"/>
                    <a:pt x="40" y="39"/>
                    <a:pt x="39" y="39"/>
                  </a:cubicBezTo>
                  <a:cubicBezTo>
                    <a:pt x="39" y="40"/>
                    <a:pt x="38" y="41"/>
                    <a:pt x="38" y="42"/>
                  </a:cubicBezTo>
                  <a:cubicBezTo>
                    <a:pt x="38" y="42"/>
                    <a:pt x="38" y="43"/>
                    <a:pt x="38" y="44"/>
                  </a:cubicBezTo>
                  <a:cubicBezTo>
                    <a:pt x="38" y="45"/>
                    <a:pt x="38" y="46"/>
                    <a:pt x="38" y="47"/>
                  </a:cubicBezTo>
                  <a:cubicBezTo>
                    <a:pt x="47" y="66"/>
                    <a:pt x="63" y="82"/>
                    <a:pt x="83" y="92"/>
                  </a:cubicBezTo>
                  <a:cubicBezTo>
                    <a:pt x="85" y="92"/>
                    <a:pt x="87" y="92"/>
                    <a:pt x="88" y="92"/>
                  </a:cubicBezTo>
                  <a:cubicBezTo>
                    <a:pt x="89" y="92"/>
                    <a:pt x="90" y="91"/>
                    <a:pt x="91" y="90"/>
                  </a:cubicBezTo>
                  <a:cubicBezTo>
                    <a:pt x="91" y="90"/>
                    <a:pt x="92" y="89"/>
                    <a:pt x="92" y="88"/>
                  </a:cubicBezTo>
                  <a:lnTo>
                    <a:pt x="96" y="79"/>
                  </a:lnTo>
                  <a:cubicBezTo>
                    <a:pt x="99" y="81"/>
                    <a:pt x="103" y="82"/>
                    <a:pt x="106" y="82"/>
                  </a:cubicBezTo>
                  <a:cubicBezTo>
                    <a:pt x="108" y="83"/>
                    <a:pt x="110" y="83"/>
                    <a:pt x="111" y="83"/>
                  </a:cubicBezTo>
                  <a:cubicBezTo>
                    <a:pt x="113" y="84"/>
                    <a:pt x="114" y="84"/>
                    <a:pt x="115" y="86"/>
                  </a:cubicBezTo>
                  <a:cubicBezTo>
                    <a:pt x="116" y="87"/>
                    <a:pt x="117" y="88"/>
                    <a:pt x="117" y="90"/>
                  </a:cubicBezTo>
                  <a:lnTo>
                    <a:pt x="117" y="110"/>
                  </a:lnTo>
                  <a:cubicBezTo>
                    <a:pt x="117" y="111"/>
                    <a:pt x="117" y="112"/>
                    <a:pt x="116" y="113"/>
                  </a:cubicBezTo>
                  <a:close/>
                  <a:moveTo>
                    <a:pt x="114" y="71"/>
                  </a:moveTo>
                  <a:cubicBezTo>
                    <a:pt x="112" y="71"/>
                    <a:pt x="111" y="71"/>
                    <a:pt x="109" y="70"/>
                  </a:cubicBezTo>
                  <a:cubicBezTo>
                    <a:pt x="106" y="70"/>
                    <a:pt x="103" y="69"/>
                    <a:pt x="101" y="68"/>
                  </a:cubicBezTo>
                  <a:cubicBezTo>
                    <a:pt x="98" y="67"/>
                    <a:pt x="94" y="67"/>
                    <a:pt x="91" y="68"/>
                  </a:cubicBezTo>
                  <a:cubicBezTo>
                    <a:pt x="88" y="69"/>
                    <a:pt x="86" y="71"/>
                    <a:pt x="85" y="74"/>
                  </a:cubicBezTo>
                  <a:lnTo>
                    <a:pt x="83" y="77"/>
                  </a:lnTo>
                  <a:cubicBezTo>
                    <a:pt x="77" y="74"/>
                    <a:pt x="71" y="69"/>
                    <a:pt x="66" y="64"/>
                  </a:cubicBezTo>
                  <a:cubicBezTo>
                    <a:pt x="61" y="59"/>
                    <a:pt x="57" y="53"/>
                    <a:pt x="53" y="47"/>
                  </a:cubicBezTo>
                  <a:lnTo>
                    <a:pt x="56" y="45"/>
                  </a:lnTo>
                  <a:cubicBezTo>
                    <a:pt x="59" y="44"/>
                    <a:pt x="61" y="41"/>
                    <a:pt x="62" y="39"/>
                  </a:cubicBezTo>
                  <a:cubicBezTo>
                    <a:pt x="63" y="36"/>
                    <a:pt x="63" y="32"/>
                    <a:pt x="62" y="29"/>
                  </a:cubicBezTo>
                  <a:cubicBezTo>
                    <a:pt x="61" y="26"/>
                    <a:pt x="60" y="24"/>
                    <a:pt x="60" y="21"/>
                  </a:cubicBezTo>
                  <a:cubicBezTo>
                    <a:pt x="59" y="19"/>
                    <a:pt x="59" y="18"/>
                    <a:pt x="59" y="16"/>
                  </a:cubicBezTo>
                  <a:cubicBezTo>
                    <a:pt x="58" y="12"/>
                    <a:pt x="56" y="8"/>
                    <a:pt x="52" y="5"/>
                  </a:cubicBezTo>
                  <a:cubicBezTo>
                    <a:pt x="49" y="2"/>
                    <a:pt x="44" y="0"/>
                    <a:pt x="40" y="0"/>
                  </a:cubicBezTo>
                  <a:lnTo>
                    <a:pt x="20" y="0"/>
                  </a:lnTo>
                  <a:cubicBezTo>
                    <a:pt x="17" y="0"/>
                    <a:pt x="15" y="1"/>
                    <a:pt x="12" y="2"/>
                  </a:cubicBezTo>
                  <a:cubicBezTo>
                    <a:pt x="10" y="3"/>
                    <a:pt x="7" y="5"/>
                    <a:pt x="5" y="7"/>
                  </a:cubicBezTo>
                  <a:cubicBezTo>
                    <a:pt x="4" y="9"/>
                    <a:pt x="2" y="11"/>
                    <a:pt x="1" y="14"/>
                  </a:cubicBezTo>
                  <a:cubicBezTo>
                    <a:pt x="1" y="17"/>
                    <a:pt x="0" y="20"/>
                    <a:pt x="1" y="22"/>
                  </a:cubicBezTo>
                  <a:cubicBezTo>
                    <a:pt x="4" y="49"/>
                    <a:pt x="17" y="75"/>
                    <a:pt x="36" y="94"/>
                  </a:cubicBezTo>
                  <a:cubicBezTo>
                    <a:pt x="55" y="113"/>
                    <a:pt x="80" y="125"/>
                    <a:pt x="108" y="129"/>
                  </a:cubicBezTo>
                  <a:lnTo>
                    <a:pt x="110" y="129"/>
                  </a:lnTo>
                  <a:cubicBezTo>
                    <a:pt x="115" y="129"/>
                    <a:pt x="119" y="127"/>
                    <a:pt x="123" y="124"/>
                  </a:cubicBezTo>
                  <a:cubicBezTo>
                    <a:pt x="125" y="122"/>
                    <a:pt x="127" y="120"/>
                    <a:pt x="128" y="117"/>
                  </a:cubicBezTo>
                  <a:cubicBezTo>
                    <a:pt x="129" y="115"/>
                    <a:pt x="129" y="112"/>
                    <a:pt x="129" y="109"/>
                  </a:cubicBezTo>
                  <a:lnTo>
                    <a:pt x="129" y="90"/>
                  </a:lnTo>
                  <a:cubicBezTo>
                    <a:pt x="129" y="85"/>
                    <a:pt x="128" y="81"/>
                    <a:pt x="125" y="78"/>
                  </a:cubicBezTo>
                  <a:cubicBezTo>
                    <a:pt x="122" y="74"/>
                    <a:pt x="118" y="72"/>
                    <a:pt x="114" y="7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3" name="Rectangle 2">
            <a:extLst>
              <a:ext uri="{FF2B5EF4-FFF2-40B4-BE49-F238E27FC236}">
                <a16:creationId xmlns:a16="http://schemas.microsoft.com/office/drawing/2014/main" id="{F31114B6-ACCA-498B-8CEA-966ACD7AB492}"/>
              </a:ext>
            </a:extLst>
          </p:cNvPr>
          <p:cNvSpPr/>
          <p:nvPr/>
        </p:nvSpPr>
        <p:spPr>
          <a:xfrm>
            <a:off x="6370791" y="4504657"/>
            <a:ext cx="5389105" cy="17139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 eaLnBrk="1" fontAlgn="auto" hangingPunct="1">
              <a:lnSpc>
                <a:spcPts val="1640"/>
              </a:lnSpc>
              <a:spcBef>
                <a:spcPts val="0"/>
              </a:spcBef>
              <a:spcAft>
                <a:spcPts val="0"/>
              </a:spcAft>
              <a:buClr>
                <a:srgbClr val="009072"/>
              </a:buClr>
              <a:tabLst>
                <a:tab pos="562707" algn="l"/>
                <a:tab pos="1125416" algn="l"/>
                <a:tab pos="1688123" algn="l"/>
                <a:tab pos="2250830" algn="l"/>
                <a:tab pos="2813539" algn="l"/>
                <a:tab pos="3376246" algn="l"/>
                <a:tab pos="3938954" algn="l"/>
                <a:tab pos="4501662" algn="l"/>
                <a:tab pos="5064369" algn="l"/>
                <a:tab pos="5627077" algn="l"/>
                <a:tab pos="6189785" algn="l"/>
                <a:tab pos="6752493" algn="l"/>
                <a:tab pos="7315200" algn="l"/>
                <a:tab pos="7877907" algn="l"/>
                <a:tab pos="8440616" algn="l"/>
                <a:tab pos="9003323" algn="l"/>
                <a:tab pos="9566030" algn="l"/>
                <a:tab pos="10128739" algn="l"/>
                <a:tab pos="10691446" algn="l"/>
                <a:tab pos="11254153" algn="l"/>
                <a:tab pos="11816862" algn="l"/>
              </a:tabLst>
            </a:pPr>
            <a:r>
              <a:rPr lang="ru-RU" altLang="ru-RU" sz="1100" b="1" dirty="0">
                <a:solidFill>
                  <a:schemeClr val="tx2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КАК ГРАМОТНО ХЕДЖИРОВАТЬ ВАЛЮТНЫЕ ПОЗИЦИИ?</a:t>
            </a:r>
            <a:endParaRPr lang="ru-RU" altLang="ru-RU" sz="1200" b="1" dirty="0">
              <a:solidFill>
                <a:srgbClr val="AB967E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eaLnBrk="1" fontAlgn="auto" hangingPunct="1">
              <a:lnSpc>
                <a:spcPts val="1640"/>
              </a:lnSpc>
              <a:spcBef>
                <a:spcPts val="0"/>
              </a:spcBef>
              <a:spcAft>
                <a:spcPts val="0"/>
              </a:spcAft>
              <a:buClr>
                <a:srgbClr val="009072"/>
              </a:buClr>
              <a:tabLst>
                <a:tab pos="562707" algn="l"/>
                <a:tab pos="1125416" algn="l"/>
                <a:tab pos="1688123" algn="l"/>
                <a:tab pos="2250830" algn="l"/>
                <a:tab pos="2813539" algn="l"/>
                <a:tab pos="3376246" algn="l"/>
                <a:tab pos="3938954" algn="l"/>
                <a:tab pos="4501662" algn="l"/>
                <a:tab pos="5064369" algn="l"/>
                <a:tab pos="5627077" algn="l"/>
                <a:tab pos="6189785" algn="l"/>
                <a:tab pos="6752493" algn="l"/>
                <a:tab pos="7315200" algn="l"/>
                <a:tab pos="7877907" algn="l"/>
                <a:tab pos="8440616" algn="l"/>
                <a:tab pos="9003323" algn="l"/>
                <a:tab pos="9566030" algn="l"/>
                <a:tab pos="10128739" algn="l"/>
                <a:tab pos="10691446" algn="l"/>
                <a:tab pos="11254153" algn="l"/>
                <a:tab pos="11816862" algn="l"/>
              </a:tabLst>
            </a:pPr>
            <a:r>
              <a:rPr lang="ru-RU" altLang="ru-RU" sz="1100" dirty="0">
                <a:solidFill>
                  <a:schemeClr val="bg2">
                    <a:lumMod val="2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Вы можете воспользоваться услугами Персональных брокеров, которые проконсультируют Вас как сформировать позиции на срочном рынке, которые смогут захеджировать валютный риск компании.</a:t>
            </a:r>
          </a:p>
          <a:p>
            <a:pPr eaLnBrk="1" fontAlgn="auto" hangingPunct="1">
              <a:lnSpc>
                <a:spcPts val="1640"/>
              </a:lnSpc>
              <a:spcBef>
                <a:spcPts val="0"/>
              </a:spcBef>
              <a:spcAft>
                <a:spcPts val="0"/>
              </a:spcAft>
              <a:buClr>
                <a:srgbClr val="009072"/>
              </a:buClr>
              <a:tabLst>
                <a:tab pos="562707" algn="l"/>
                <a:tab pos="1125416" algn="l"/>
                <a:tab pos="1688123" algn="l"/>
                <a:tab pos="2250830" algn="l"/>
                <a:tab pos="2813539" algn="l"/>
                <a:tab pos="3376246" algn="l"/>
                <a:tab pos="3938954" algn="l"/>
                <a:tab pos="4501662" algn="l"/>
                <a:tab pos="5064369" algn="l"/>
                <a:tab pos="5627077" algn="l"/>
                <a:tab pos="6189785" algn="l"/>
                <a:tab pos="6752493" algn="l"/>
                <a:tab pos="7315200" algn="l"/>
                <a:tab pos="7877907" algn="l"/>
                <a:tab pos="8440616" algn="l"/>
                <a:tab pos="9003323" algn="l"/>
                <a:tab pos="9566030" algn="l"/>
                <a:tab pos="10128739" algn="l"/>
                <a:tab pos="10691446" algn="l"/>
                <a:tab pos="11254153" algn="l"/>
                <a:tab pos="11816862" algn="l"/>
              </a:tabLst>
            </a:pPr>
            <a:endParaRPr lang="ru-RU" altLang="ru-RU" sz="1100" dirty="0">
              <a:solidFill>
                <a:schemeClr val="bg2">
                  <a:lumMod val="2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eaLnBrk="1" fontAlgn="auto" hangingPunct="1">
              <a:lnSpc>
                <a:spcPts val="1640"/>
              </a:lnSpc>
              <a:spcBef>
                <a:spcPts val="0"/>
              </a:spcBef>
              <a:spcAft>
                <a:spcPts val="0"/>
              </a:spcAft>
              <a:buClr>
                <a:srgbClr val="009072"/>
              </a:buClr>
              <a:tabLst>
                <a:tab pos="562707" algn="l"/>
                <a:tab pos="1125416" algn="l"/>
                <a:tab pos="1688123" algn="l"/>
                <a:tab pos="2250830" algn="l"/>
                <a:tab pos="2813539" algn="l"/>
                <a:tab pos="3376246" algn="l"/>
                <a:tab pos="3938954" algn="l"/>
                <a:tab pos="4501662" algn="l"/>
                <a:tab pos="5064369" algn="l"/>
                <a:tab pos="5627077" algn="l"/>
                <a:tab pos="6189785" algn="l"/>
                <a:tab pos="6752493" algn="l"/>
                <a:tab pos="7315200" algn="l"/>
                <a:tab pos="7877907" algn="l"/>
                <a:tab pos="8440616" algn="l"/>
                <a:tab pos="9003323" algn="l"/>
                <a:tab pos="9566030" algn="l"/>
                <a:tab pos="10128739" algn="l"/>
                <a:tab pos="10691446" algn="l"/>
                <a:tab pos="11254153" algn="l"/>
                <a:tab pos="11816862" algn="l"/>
              </a:tabLst>
            </a:pPr>
            <a:r>
              <a:rPr lang="ru-RU" altLang="ru-RU" sz="1100" dirty="0">
                <a:solidFill>
                  <a:schemeClr val="bg2">
                    <a:lumMod val="2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Для этого Вы можете заказать консультацию через Вашего инвестиционного менеджера.</a:t>
            </a:r>
          </a:p>
          <a:p>
            <a:pPr eaLnBrk="1" fontAlgn="auto" hangingPunct="1">
              <a:lnSpc>
                <a:spcPts val="1640"/>
              </a:lnSpc>
              <a:spcBef>
                <a:spcPts val="0"/>
              </a:spcBef>
              <a:spcAft>
                <a:spcPts val="0"/>
              </a:spcAft>
              <a:buClr>
                <a:srgbClr val="009072"/>
              </a:buClr>
              <a:tabLst>
                <a:tab pos="562707" algn="l"/>
                <a:tab pos="1125416" algn="l"/>
                <a:tab pos="1688123" algn="l"/>
                <a:tab pos="2250830" algn="l"/>
                <a:tab pos="2813539" algn="l"/>
                <a:tab pos="3376246" algn="l"/>
                <a:tab pos="3938954" algn="l"/>
                <a:tab pos="4501662" algn="l"/>
                <a:tab pos="5064369" algn="l"/>
                <a:tab pos="5627077" algn="l"/>
                <a:tab pos="6189785" algn="l"/>
                <a:tab pos="6752493" algn="l"/>
                <a:tab pos="7315200" algn="l"/>
                <a:tab pos="7877907" algn="l"/>
                <a:tab pos="8440616" algn="l"/>
                <a:tab pos="9003323" algn="l"/>
                <a:tab pos="9566030" algn="l"/>
                <a:tab pos="10128739" algn="l"/>
                <a:tab pos="10691446" algn="l"/>
                <a:tab pos="11254153" algn="l"/>
                <a:tab pos="11816862" algn="l"/>
              </a:tabLst>
            </a:pPr>
            <a:endParaRPr lang="ru-RU" altLang="ru-RU" sz="1100" dirty="0">
              <a:solidFill>
                <a:schemeClr val="bg2">
                  <a:lumMod val="2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grpSp>
        <p:nvGrpSpPr>
          <p:cNvPr id="54" name="Группа 12">
            <a:extLst>
              <a:ext uri="{FF2B5EF4-FFF2-40B4-BE49-F238E27FC236}">
                <a16:creationId xmlns:a16="http://schemas.microsoft.com/office/drawing/2014/main" id="{39DC3B48-8BF3-4E5D-B1DE-0ABF3F5759CF}"/>
              </a:ext>
            </a:extLst>
          </p:cNvPr>
          <p:cNvGrpSpPr/>
          <p:nvPr/>
        </p:nvGrpSpPr>
        <p:grpSpPr>
          <a:xfrm flipH="1">
            <a:off x="3670860" y="4757241"/>
            <a:ext cx="1851949" cy="1851949"/>
            <a:chOff x="6632294" y="4596771"/>
            <a:chExt cx="1851949" cy="1851949"/>
          </a:xfrm>
        </p:grpSpPr>
        <p:sp>
          <p:nvSpPr>
            <p:cNvPr id="55" name="Прямоугольник 13">
              <a:extLst>
                <a:ext uri="{FF2B5EF4-FFF2-40B4-BE49-F238E27FC236}">
                  <a16:creationId xmlns:a16="http://schemas.microsoft.com/office/drawing/2014/main" id="{7900DCC2-B392-47C8-8EA5-122FDD8D505A}"/>
                </a:ext>
              </a:extLst>
            </p:cNvPr>
            <p:cNvSpPr/>
            <p:nvPr/>
          </p:nvSpPr>
          <p:spPr>
            <a:xfrm>
              <a:off x="6632294" y="4596771"/>
              <a:ext cx="1851949" cy="185194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56" name="Группа 15">
              <a:extLst>
                <a:ext uri="{FF2B5EF4-FFF2-40B4-BE49-F238E27FC236}">
                  <a16:creationId xmlns:a16="http://schemas.microsoft.com/office/drawing/2014/main" id="{BDB7B4A8-1718-46A1-ABC6-87AC31EDE939}"/>
                </a:ext>
              </a:extLst>
            </p:cNvPr>
            <p:cNvGrpSpPr/>
            <p:nvPr/>
          </p:nvGrpSpPr>
          <p:grpSpPr>
            <a:xfrm>
              <a:off x="6864201" y="4798861"/>
              <a:ext cx="1432364" cy="1432366"/>
              <a:chOff x="2477470" y="3375614"/>
              <a:chExt cx="2361420" cy="2361421"/>
            </a:xfrm>
          </p:grpSpPr>
          <p:sp>
            <p:nvSpPr>
              <p:cNvPr id="57" name="Прямоугольник 19">
                <a:extLst>
                  <a:ext uri="{FF2B5EF4-FFF2-40B4-BE49-F238E27FC236}">
                    <a16:creationId xmlns:a16="http://schemas.microsoft.com/office/drawing/2014/main" id="{19C1DC3B-96A9-4A48-9FE4-ADB10451C2FA}"/>
                  </a:ext>
                </a:extLst>
              </p:cNvPr>
              <p:cNvSpPr/>
              <p:nvPr/>
            </p:nvSpPr>
            <p:spPr>
              <a:xfrm>
                <a:off x="2477470" y="3375614"/>
                <a:ext cx="2361420" cy="837199"/>
              </a:xfrm>
              <a:prstGeom prst="rect">
                <a:avLst/>
              </a:prstGeom>
              <a:solidFill>
                <a:srgbClr val="E2DCD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8" name="Прямоугольник 21">
                <a:extLst>
                  <a:ext uri="{FF2B5EF4-FFF2-40B4-BE49-F238E27FC236}">
                    <a16:creationId xmlns:a16="http://schemas.microsoft.com/office/drawing/2014/main" id="{155F469C-629F-4A9F-83E6-9A6138954B65}"/>
                  </a:ext>
                </a:extLst>
              </p:cNvPr>
              <p:cNvSpPr/>
              <p:nvPr/>
            </p:nvSpPr>
            <p:spPr>
              <a:xfrm rot="16200000">
                <a:off x="3239580" y="4137725"/>
                <a:ext cx="2361420" cy="837199"/>
              </a:xfrm>
              <a:prstGeom prst="rect">
                <a:avLst/>
              </a:prstGeom>
              <a:solidFill>
                <a:srgbClr val="E2DCD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022972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E83EAB-C8F2-47B2-AAF3-50E34D6D5B76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657822" y="232325"/>
            <a:ext cx="7299434" cy="194442"/>
          </a:xfrm>
        </p:spPr>
        <p:txBody>
          <a:bodyPr/>
          <a:lstStyle/>
          <a:p>
            <a:pPr algn="l">
              <a:defRPr/>
            </a:pPr>
            <a:fld id="{CFF8278A-AAD8-405D-A31F-D094B4C387C9}" type="slidenum">
              <a:rPr lang="en-US" smtClean="0"/>
              <a:pPr algn="l">
                <a:defRPr/>
              </a:pPr>
              <a:t>8</a:t>
            </a:fld>
            <a:r>
              <a:rPr lang="ru-RU" dirty="0"/>
              <a:t>         </a:t>
            </a:r>
            <a:r>
              <a:rPr lang="ru-RU" altLang="en-US" dirty="0">
                <a:solidFill>
                  <a:srgbClr val="AB967E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Инвестиционный Банк  Синара   |  Презентация «Хеджирование валютных рисков для юридических лиц»</a:t>
            </a:r>
          </a:p>
          <a:p>
            <a:pPr algn="l">
              <a:defRPr/>
            </a:pPr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D28E12FF-D8AB-4D03-93BD-F49F9AE242D8}"/>
              </a:ext>
            </a:extLst>
          </p:cNvPr>
          <p:cNvSpPr txBox="1">
            <a:spLocks/>
          </p:cNvSpPr>
          <p:nvPr/>
        </p:nvSpPr>
        <p:spPr>
          <a:xfrm>
            <a:off x="762000" y="932975"/>
            <a:ext cx="10866438" cy="5513286"/>
          </a:xfrm>
          <a:prstGeom prst="rect">
            <a:avLst/>
          </a:prstGeom>
        </p:spPr>
        <p:txBody>
          <a:bodyPr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1200" kern="1200">
                <a:solidFill>
                  <a:srgbClr val="3B383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900" b="1" dirty="0"/>
              <a:t>Настоящий материал подготовлен АО Банк Синара исключительно в информационных целях. </a:t>
            </a:r>
          </a:p>
          <a:p>
            <a:pPr algn="just"/>
            <a:r>
              <a:rPr lang="ru-RU" sz="700" dirty="0"/>
              <a:t>© 2025, АО Банк Синара. </a:t>
            </a:r>
            <a:endParaRPr lang="en-US" sz="700" dirty="0"/>
          </a:p>
          <a:p>
            <a:pPr algn="just"/>
            <a:r>
              <a:rPr lang="ru-RU" sz="700" dirty="0"/>
              <a:t>Настоящий материал подготовлен АО Банк Синара исключительно в информационных целях и только для его получателя. </a:t>
            </a:r>
            <a:endParaRPr lang="en-US" sz="700" dirty="0"/>
          </a:p>
          <a:p>
            <a:pPr algn="just"/>
            <a:r>
              <a:rPr lang="ru-RU" sz="700" dirty="0"/>
              <a:t>Настоящий материал является собственностью АО Банк Синара (Банк) и не может быть использован в каких-либо целях (в т. ч. посредством цитирования или ссылки в средствах массовой информации) без письменного согласия Банка. Использование информации из настоящего материала полностью или частично, в т. ч. копирование, заимствование, компиляция, цитирование в коммерческих целях, возможно только на договорной основе с Банком. Любые ссылки на настоящий материал или его часть, а также упоминание факта проведения Банком того или иного аналитического исследования, равно как и воспроизведение, передача и распространение настоящего материала среди третьих лиц запрещены без письменного согласия Банка.</a:t>
            </a:r>
            <a:endParaRPr lang="en-US" sz="700" dirty="0"/>
          </a:p>
          <a:p>
            <a:pPr algn="just"/>
            <a:r>
              <a:rPr lang="ru-RU" sz="700" dirty="0"/>
              <a:t>Информация, содержащаяся в настоящем материале, не является индивидуальной инвестиционной рекомендацией, и финансовые инструменты либо операции, упомянутые в нем, могут не соответствовать инвестиционному профилю и инвестиционным целям (ожиданиям) получателя материала. Определение соответствия финансового инструмента либо операций интересам, инвестиционным целям, инвестиционному горизонту и уровню допустимого риска является задачей получателя настоящего материала. АО Банк Синара не несет ответственности за возможные убытки в случае совершения (невозможности совершения) операций либо инвестирования в финансовые инструменты, упомянутые в настоящем материале, и не рекомендует использовать настоящий материал в качестве единственного источника информации при принятии инвестиционного решения. </a:t>
            </a:r>
            <a:endParaRPr lang="en-US" sz="700" dirty="0"/>
          </a:p>
          <a:p>
            <a:pPr algn="just"/>
            <a:r>
              <a:rPr lang="ru-RU" sz="700" dirty="0"/>
              <a:t>Представленная в настоящем материале информация не может рассматриваться в качестве гарантий или обещания будущей доходности вложений. Содержащиеся в настоящем материале мнения и оценки подготовлены на основе публичных источников, которые рассматриваются Банком как надежные, однако за достоверность, точность и полноту содержащейся в настоящем материале информации Банк ответственности не несет. Стоимость инвестиций может как уменьшаться, так и увеличиваться, и получатель материала в конечном счете может не получить первоначально инвестированную сумму. Результат инвестирования в прошлом не определяет дохода в будущем.</a:t>
            </a:r>
            <a:endParaRPr lang="en-US" sz="700" dirty="0"/>
          </a:p>
          <a:p>
            <a:pPr algn="just"/>
            <a:r>
              <a:rPr lang="ru-RU" sz="700" dirty="0"/>
              <a:t>Суждения о финансовых инструментах, содержащиеся в настоящем материале, носят предположительный характер, не могут рассматриваться или быть использованы в качестве предложения или побуждения сделать заявку на покупку или продажу либо вложение в финансовые инструменты, и выражены с учетом ситуации на рынке ценных бумаг и связанных с ним событий на дату выхода материала без обязательства их последующего обновления. </a:t>
            </a:r>
            <a:endParaRPr lang="en-US" sz="700" dirty="0"/>
          </a:p>
          <a:p>
            <a:pPr algn="just"/>
            <a:r>
              <a:rPr lang="ru-RU" sz="700" dirty="0"/>
              <a:t>Иностранные финансовые инструменты, упомянутые в настоящем материале, могут быть не квалифицированы в качестве ценных бумаг в соответствии с законодательством РФ. Информация об иностранных финансовых инструментах, содержащаяся в настоящем материале, не может использоваться получателями, не соответствующими критериям для признания квалифицированным инвестором в соответствии с законодательством РФ. </a:t>
            </a:r>
            <a:endParaRPr lang="en-US" sz="700" dirty="0"/>
          </a:p>
          <a:p>
            <a:pPr algn="just"/>
            <a:r>
              <a:rPr lang="ru-RU" sz="700" dirty="0"/>
              <a:t>Операции с финансовыми инструментами связаны с риском. Получатель настоящего материала должен учитывать возможные риски, сопряженные с осуществлением операций на финансовых рынках.</a:t>
            </a:r>
            <a:endParaRPr lang="en-US" sz="700" dirty="0"/>
          </a:p>
          <a:p>
            <a:pPr algn="just"/>
            <a:r>
              <a:rPr lang="ru-RU" sz="700" dirty="0"/>
              <a:t>Настоящий материал не является офертой, предложением делать оферты. Не является рекламой ценных бумаг, иных товаров и (или) услуг.</a:t>
            </a:r>
            <a:endParaRPr lang="en-US" sz="700" dirty="0"/>
          </a:p>
          <a:p>
            <a:pPr algn="just"/>
            <a:r>
              <a:rPr lang="ru-RU" sz="700" dirty="0"/>
              <a:t>Настоящий материал подлежит распространению исключительно на территории РФ. При наличии согласия Банка на распространение и копирование материалов необходимо указание ссылки на источник. Изменение материала и (или) его части не допускается без получения предварительного письменного согласия АО Банк Синара. Дополнительная информация предоставляется на основании адресного запроса. Распространение без согласия АО Банк Синара в любой форме является нарушением условий получения материала и влечет ответственность, предусмотренную законодательством РФ.</a:t>
            </a:r>
            <a:endParaRPr lang="en-US" sz="700" dirty="0"/>
          </a:p>
          <a:p>
            <a:pPr algn="just"/>
            <a:r>
              <a:rPr lang="ru-RU" sz="700" dirty="0"/>
              <a:t>Полная информация о тарифах, их описании размещена на сайте sinara.ru.</a:t>
            </a:r>
          </a:p>
          <a:p>
            <a:pPr algn="just"/>
            <a:r>
              <a:rPr lang="ru-RU" sz="700" dirty="0"/>
              <a:t>Дополнительная информация предоставляется на основании адресного запроса.</a:t>
            </a:r>
          </a:p>
          <a:p>
            <a:pPr algn="just"/>
            <a:endParaRPr lang="ru-RU" sz="700" dirty="0"/>
          </a:p>
          <a:p>
            <a:pPr>
              <a:spcBef>
                <a:spcPct val="0"/>
              </a:spcBef>
            </a:pPr>
            <a:r>
              <a:rPr lang="ru-RU" sz="700" dirty="0"/>
              <a:t>Инвестиционный Банк Синара, Инвестбанк Синара — товарные знаки, под которыми АО Банк Синара оказывает инвестиционные услуги.</a:t>
            </a:r>
            <a:endParaRPr lang="ru-RU" sz="700" b="1" dirty="0"/>
          </a:p>
          <a:p>
            <a:pPr algn="just"/>
            <a:endParaRPr lang="ru-RU" sz="700" b="1" dirty="0"/>
          </a:p>
          <a:p>
            <a:pPr algn="just"/>
            <a:r>
              <a:rPr lang="ru-RU" sz="700" b="1" dirty="0"/>
              <a:t>АО Банк Синара </a:t>
            </a:r>
          </a:p>
          <a:p>
            <a:pPr algn="just"/>
            <a:r>
              <a:rPr lang="ru-RU" sz="700" dirty="0"/>
              <a:t>Универсальная лицензия Банка России РФ № 705 от 01.04.2024 на осуществление банковских операций со средствами в рублях и иностранной валюте (с правом привлечения во вклады денежных средств физических лиц) и на осуществление банковских операций с драгоценными металлами.</a:t>
            </a:r>
            <a:endParaRPr lang="en-US" sz="700" dirty="0"/>
          </a:p>
          <a:p>
            <a:pPr algn="just"/>
            <a:r>
              <a:rPr lang="ru-RU" sz="700" dirty="0"/>
              <a:t>Лицензия профессионального участника рынка ценных бумаг на осуществление брокерской деятельности №065-08840-100000 от 12.01.2006. Выдана ФСФР России без ограничения срока действия.</a:t>
            </a:r>
            <a:endParaRPr lang="en-US" sz="700" dirty="0"/>
          </a:p>
          <a:p>
            <a:pPr algn="just"/>
            <a:r>
              <a:rPr lang="ru-RU" sz="700" dirty="0"/>
              <a:t>Лицензия профессионального участника рынка ценных бумаг на осуществление дилерской деятельности №065-08844-010000 от 12.01.2006. Выдана ФСФР России без ограничения срока действия.</a:t>
            </a:r>
            <a:endParaRPr lang="en-US" sz="700" dirty="0"/>
          </a:p>
          <a:p>
            <a:pPr algn="just"/>
            <a:r>
              <a:rPr lang="ru-RU" sz="700" dirty="0"/>
              <a:t>Лицензия профессионального участника рынка ценных бумаг на осуществление депозитарной деятельности №065-14099-000100 от 19 августа 2021 г. Выдана Банком России без ограничения срока действия.</a:t>
            </a:r>
            <a:endParaRPr lang="en-US" sz="700" dirty="0"/>
          </a:p>
          <a:p>
            <a:pPr algn="just"/>
            <a:r>
              <a:rPr lang="ru-RU" sz="700" dirty="0"/>
              <a:t>Регистрация в Реестре Банка России 23.11.2021 в качестве инвестиционного советника за номером 123.</a:t>
            </a:r>
            <a:endParaRPr lang="en-US" sz="700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B0E60D90-B7A3-429B-BF87-163FE11A60BA}"/>
              </a:ext>
            </a:extLst>
          </p:cNvPr>
          <p:cNvSpPr txBox="1">
            <a:spLocks/>
          </p:cNvSpPr>
          <p:nvPr/>
        </p:nvSpPr>
        <p:spPr bwMode="auto">
          <a:xfrm>
            <a:off x="657822" y="523988"/>
            <a:ext cx="9864501" cy="491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 baseline="0">
                <a:solidFill>
                  <a:srgbClr val="AB967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ru-RU" altLang="en-US" sz="20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ДИСКЛЕЙМЕР</a:t>
            </a:r>
          </a:p>
        </p:txBody>
      </p:sp>
    </p:spTree>
    <p:extLst>
      <p:ext uri="{BB962C8B-B14F-4D97-AF65-F5344CB8AC3E}">
        <p14:creationId xmlns:p14="http://schemas.microsoft.com/office/powerpoint/2010/main" val="2643202200"/>
      </p:ext>
    </p:extLst>
  </p:cSld>
  <p:clrMapOvr>
    <a:masterClrMapping/>
  </p:clrMapOvr>
</p:sld>
</file>

<file path=ppt/theme/theme1.xml><?xml version="1.0" encoding="utf-8"?>
<a:theme xmlns:a="http://schemas.openxmlformats.org/drawingml/2006/main" name="Информация">
  <a:themeElements>
    <a:clrScheme name="Custom 4">
      <a:dk1>
        <a:srgbClr val="3B3838"/>
      </a:dk1>
      <a:lt1>
        <a:sysClr val="window" lastClr="FFFFFF"/>
      </a:lt1>
      <a:dk2>
        <a:srgbClr val="AB967E"/>
      </a:dk2>
      <a:lt2>
        <a:srgbClr val="F7F7F7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Информация вариант 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Последний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100797</TotalTime>
  <Words>2081</Words>
  <Application>Microsoft Office PowerPoint</Application>
  <PresentationFormat>Широкоэкранный</PresentationFormat>
  <Paragraphs>148</Paragraphs>
  <Slides>8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8</vt:i4>
      </vt:variant>
    </vt:vector>
  </HeadingPairs>
  <TitlesOfParts>
    <vt:vector size="17" baseType="lpstr">
      <vt:lpstr>맑은 고딕</vt:lpstr>
      <vt:lpstr>Arial</vt:lpstr>
      <vt:lpstr>Calibri</vt:lpstr>
      <vt:lpstr>Calibri Light</vt:lpstr>
      <vt:lpstr>Microsoft Sans Serif</vt:lpstr>
      <vt:lpstr>Wingdings</vt:lpstr>
      <vt:lpstr>Информация</vt:lpstr>
      <vt:lpstr>Информация вариант 2</vt:lpstr>
      <vt:lpstr>Последний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ПАО "СКБ-Банк"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Zabolotnyi Artem</dc:creator>
  <cp:lastModifiedBy>Канивец Екатерина Евгеньевна</cp:lastModifiedBy>
  <cp:revision>626</cp:revision>
  <cp:lastPrinted>2022-06-17T12:19:27Z</cp:lastPrinted>
  <dcterms:created xsi:type="dcterms:W3CDTF">2021-11-17T10:06:54Z</dcterms:created>
  <dcterms:modified xsi:type="dcterms:W3CDTF">2025-08-13T13:57:35Z</dcterms:modified>
</cp:coreProperties>
</file>